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9" r:id="rId3"/>
    <p:sldId id="258" r:id="rId4"/>
    <p:sldId id="260" r:id="rId5"/>
    <p:sldId id="261" r:id="rId6"/>
    <p:sldId id="262" r:id="rId7"/>
    <p:sldId id="263" r:id="rId8"/>
    <p:sldId id="264" r:id="rId9"/>
    <p:sldId id="265" r:id="rId10"/>
    <p:sldId id="266" r:id="rId11"/>
    <p:sldId id="267" r:id="rId12"/>
    <p:sldId id="269" r:id="rId13"/>
    <p:sldId id="270" r:id="rId14"/>
    <p:sldId id="271" r:id="rId15"/>
    <p:sldId id="272" r:id="rId16"/>
    <p:sldId id="273" r:id="rId17"/>
    <p:sldId id="276" r:id="rId18"/>
    <p:sldId id="277" r:id="rId19"/>
    <p:sldId id="278" r:id="rId20"/>
    <p:sldId id="279" r:id="rId21"/>
    <p:sldId id="274" r:id="rId22"/>
    <p:sldId id="275" r:id="rId23"/>
    <p:sldId id="280" r:id="rId24"/>
    <p:sldId id="281" r:id="rId25"/>
    <p:sldId id="283" r:id="rId26"/>
    <p:sldId id="282" r:id="rId27"/>
    <p:sldId id="284" r:id="rId28"/>
    <p:sldId id="285" r:id="rId29"/>
    <p:sldId id="286" r:id="rId30"/>
    <p:sldId id="287" r:id="rId31"/>
    <p:sldId id="288" r:id="rId32"/>
    <p:sldId id="289" r:id="rId33"/>
    <p:sldId id="290" r:id="rId34"/>
    <p:sldId id="291" r:id="rId35"/>
    <p:sldId id="293" r:id="rId36"/>
    <p:sldId id="292" r:id="rId37"/>
    <p:sldId id="295" r:id="rId38"/>
    <p:sldId id="294" r:id="rId39"/>
    <p:sldId id="296" r:id="rId40"/>
    <p:sldId id="297" r:id="rId41"/>
    <p:sldId id="298" r:id="rId42"/>
    <p:sldId id="300" r:id="rId43"/>
    <p:sldId id="299"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5" r:id="rId58"/>
    <p:sldId id="316"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1D6C6C-C98F-4B19-BA6E-38B6E160A128}" type="doc">
      <dgm:prSet loTypeId="urn:microsoft.com/office/officeart/2005/8/layout/process1" loCatId="process" qsTypeId="urn:microsoft.com/office/officeart/2005/8/quickstyle/simple5" qsCatId="simple" csTypeId="urn:microsoft.com/office/officeart/2005/8/colors/accent1_2" csCatId="accent1" phldr="1"/>
      <dgm:spPr/>
    </dgm:pt>
    <dgm:pt modelId="{083ED54D-D61B-49D9-928B-775CC0D0A01F}">
      <dgm:prSet phldrT="[Text]"/>
      <dgm:spPr/>
      <dgm:t>
        <a:bodyPr/>
        <a:lstStyle/>
        <a:p>
          <a:r>
            <a:rPr lang="en-IN" b="0" i="0" dirty="0"/>
            <a:t>Data Acquisition</a:t>
          </a:r>
          <a:endParaRPr lang="en-IN" b="0" dirty="0"/>
        </a:p>
      </dgm:t>
    </dgm:pt>
    <dgm:pt modelId="{5FCAF192-2A70-497E-8BF6-8B4933A1284B}" type="parTrans" cxnId="{7825019C-2AA7-4841-B748-BBDA674DB658}">
      <dgm:prSet/>
      <dgm:spPr/>
      <dgm:t>
        <a:bodyPr/>
        <a:lstStyle/>
        <a:p>
          <a:endParaRPr lang="en-IN"/>
        </a:p>
      </dgm:t>
    </dgm:pt>
    <dgm:pt modelId="{8BD02BBB-2B03-4577-A5AA-15F4E3C3E2F7}" type="sibTrans" cxnId="{7825019C-2AA7-4841-B748-BBDA674DB658}">
      <dgm:prSet/>
      <dgm:spPr/>
      <dgm:t>
        <a:bodyPr/>
        <a:lstStyle/>
        <a:p>
          <a:endParaRPr lang="en-IN"/>
        </a:p>
      </dgm:t>
    </dgm:pt>
    <dgm:pt modelId="{D8BA6C08-72EB-462B-8683-FCBCE0272595}">
      <dgm:prSet phldrT="[Text]"/>
      <dgm:spPr/>
      <dgm:t>
        <a:bodyPr/>
        <a:lstStyle/>
        <a:p>
          <a:r>
            <a:rPr lang="en-IN" dirty="0"/>
            <a:t>Joining Data</a:t>
          </a:r>
        </a:p>
      </dgm:t>
    </dgm:pt>
    <dgm:pt modelId="{3953E038-DF9F-4D23-9C00-DEAF918651E3}" type="parTrans" cxnId="{7CD16BD6-A668-4F3E-8B27-0141E581252D}">
      <dgm:prSet/>
      <dgm:spPr/>
      <dgm:t>
        <a:bodyPr/>
        <a:lstStyle/>
        <a:p>
          <a:endParaRPr lang="en-IN"/>
        </a:p>
      </dgm:t>
    </dgm:pt>
    <dgm:pt modelId="{BB63FBB4-5B6C-41E3-BB1B-EADC49BD8654}" type="sibTrans" cxnId="{7CD16BD6-A668-4F3E-8B27-0141E581252D}">
      <dgm:prSet/>
      <dgm:spPr/>
      <dgm:t>
        <a:bodyPr/>
        <a:lstStyle/>
        <a:p>
          <a:endParaRPr lang="en-IN"/>
        </a:p>
      </dgm:t>
    </dgm:pt>
    <dgm:pt modelId="{C2A7FF52-E8CE-4267-8542-2A3B4BBE3444}">
      <dgm:prSet phldrT="[Text]"/>
      <dgm:spPr/>
      <dgm:t>
        <a:bodyPr/>
        <a:lstStyle/>
        <a:p>
          <a:r>
            <a:rPr lang="en-IN" dirty="0"/>
            <a:t>Data Cleansing</a:t>
          </a:r>
        </a:p>
      </dgm:t>
    </dgm:pt>
    <dgm:pt modelId="{DCAE67EE-07C3-4F42-A123-19D13B1938BE}" type="parTrans" cxnId="{B7E28651-F766-4B72-A42E-B4281651298F}">
      <dgm:prSet/>
      <dgm:spPr/>
      <dgm:t>
        <a:bodyPr/>
        <a:lstStyle/>
        <a:p>
          <a:endParaRPr lang="en-IN"/>
        </a:p>
      </dgm:t>
    </dgm:pt>
    <dgm:pt modelId="{0BABC5F0-05D1-478B-ADDD-2C4AD80642BE}" type="sibTrans" cxnId="{B7E28651-F766-4B72-A42E-B4281651298F}">
      <dgm:prSet/>
      <dgm:spPr/>
      <dgm:t>
        <a:bodyPr/>
        <a:lstStyle/>
        <a:p>
          <a:endParaRPr lang="en-IN"/>
        </a:p>
      </dgm:t>
    </dgm:pt>
    <dgm:pt modelId="{0EC1F78E-EE01-4926-932D-3FA6C2C939A6}" type="pres">
      <dgm:prSet presAssocID="{B01D6C6C-C98F-4B19-BA6E-38B6E160A128}" presName="Name0" presStyleCnt="0">
        <dgm:presLayoutVars>
          <dgm:dir/>
          <dgm:resizeHandles val="exact"/>
        </dgm:presLayoutVars>
      </dgm:prSet>
      <dgm:spPr/>
    </dgm:pt>
    <dgm:pt modelId="{D426E948-7973-4D64-A174-82C81CFF92E3}" type="pres">
      <dgm:prSet presAssocID="{083ED54D-D61B-49D9-928B-775CC0D0A01F}" presName="node" presStyleLbl="node1" presStyleIdx="0" presStyleCnt="3">
        <dgm:presLayoutVars>
          <dgm:bulletEnabled val="1"/>
        </dgm:presLayoutVars>
      </dgm:prSet>
      <dgm:spPr/>
    </dgm:pt>
    <dgm:pt modelId="{FC7AF62A-DB5C-41A2-8D8E-EB927B2793B9}" type="pres">
      <dgm:prSet presAssocID="{8BD02BBB-2B03-4577-A5AA-15F4E3C3E2F7}" presName="sibTrans" presStyleLbl="sibTrans2D1" presStyleIdx="0" presStyleCnt="2"/>
      <dgm:spPr/>
    </dgm:pt>
    <dgm:pt modelId="{7C9CCB95-843C-4BE5-892F-32E691222DA3}" type="pres">
      <dgm:prSet presAssocID="{8BD02BBB-2B03-4577-A5AA-15F4E3C3E2F7}" presName="connectorText" presStyleLbl="sibTrans2D1" presStyleIdx="0" presStyleCnt="2"/>
      <dgm:spPr/>
    </dgm:pt>
    <dgm:pt modelId="{F636B4D8-C214-474C-A33A-F0D4B2429FA6}" type="pres">
      <dgm:prSet presAssocID="{D8BA6C08-72EB-462B-8683-FCBCE0272595}" presName="node" presStyleLbl="node1" presStyleIdx="1" presStyleCnt="3">
        <dgm:presLayoutVars>
          <dgm:bulletEnabled val="1"/>
        </dgm:presLayoutVars>
      </dgm:prSet>
      <dgm:spPr/>
    </dgm:pt>
    <dgm:pt modelId="{1960753F-9FF6-4292-86E6-ED069950D075}" type="pres">
      <dgm:prSet presAssocID="{BB63FBB4-5B6C-41E3-BB1B-EADC49BD8654}" presName="sibTrans" presStyleLbl="sibTrans2D1" presStyleIdx="1" presStyleCnt="2"/>
      <dgm:spPr/>
    </dgm:pt>
    <dgm:pt modelId="{38163395-6032-41D2-93B9-01FE34E6BFFA}" type="pres">
      <dgm:prSet presAssocID="{BB63FBB4-5B6C-41E3-BB1B-EADC49BD8654}" presName="connectorText" presStyleLbl="sibTrans2D1" presStyleIdx="1" presStyleCnt="2"/>
      <dgm:spPr/>
    </dgm:pt>
    <dgm:pt modelId="{7C0E89CB-F9F1-4F83-A627-8C3764E94F8C}" type="pres">
      <dgm:prSet presAssocID="{C2A7FF52-E8CE-4267-8542-2A3B4BBE3444}" presName="node" presStyleLbl="node1" presStyleIdx="2" presStyleCnt="3">
        <dgm:presLayoutVars>
          <dgm:bulletEnabled val="1"/>
        </dgm:presLayoutVars>
      </dgm:prSet>
      <dgm:spPr/>
    </dgm:pt>
  </dgm:ptLst>
  <dgm:cxnLst>
    <dgm:cxn modelId="{32BE6F1A-CBE7-4198-8C24-446E0D5D48B3}" type="presOf" srcId="{083ED54D-D61B-49D9-928B-775CC0D0A01F}" destId="{D426E948-7973-4D64-A174-82C81CFF92E3}" srcOrd="0" destOrd="0" presId="urn:microsoft.com/office/officeart/2005/8/layout/process1"/>
    <dgm:cxn modelId="{F7A36A1E-9148-4767-B52B-458091652D60}" type="presOf" srcId="{8BD02BBB-2B03-4577-A5AA-15F4E3C3E2F7}" destId="{FC7AF62A-DB5C-41A2-8D8E-EB927B2793B9}" srcOrd="0" destOrd="0" presId="urn:microsoft.com/office/officeart/2005/8/layout/process1"/>
    <dgm:cxn modelId="{B7E28651-F766-4B72-A42E-B4281651298F}" srcId="{B01D6C6C-C98F-4B19-BA6E-38B6E160A128}" destId="{C2A7FF52-E8CE-4267-8542-2A3B4BBE3444}" srcOrd="2" destOrd="0" parTransId="{DCAE67EE-07C3-4F42-A123-19D13B1938BE}" sibTransId="{0BABC5F0-05D1-478B-ADDD-2C4AD80642BE}"/>
    <dgm:cxn modelId="{21A7F18B-51DB-4A5E-82B6-3D1A7F021186}" type="presOf" srcId="{8BD02BBB-2B03-4577-A5AA-15F4E3C3E2F7}" destId="{7C9CCB95-843C-4BE5-892F-32E691222DA3}" srcOrd="1" destOrd="0" presId="urn:microsoft.com/office/officeart/2005/8/layout/process1"/>
    <dgm:cxn modelId="{7825019C-2AA7-4841-B748-BBDA674DB658}" srcId="{B01D6C6C-C98F-4B19-BA6E-38B6E160A128}" destId="{083ED54D-D61B-49D9-928B-775CC0D0A01F}" srcOrd="0" destOrd="0" parTransId="{5FCAF192-2A70-497E-8BF6-8B4933A1284B}" sibTransId="{8BD02BBB-2B03-4577-A5AA-15F4E3C3E2F7}"/>
    <dgm:cxn modelId="{E747CD9E-DDA2-4DA9-AF65-F23C6D507D43}" type="presOf" srcId="{BB63FBB4-5B6C-41E3-BB1B-EADC49BD8654}" destId="{1960753F-9FF6-4292-86E6-ED069950D075}" srcOrd="0" destOrd="0" presId="urn:microsoft.com/office/officeart/2005/8/layout/process1"/>
    <dgm:cxn modelId="{7EA42DC1-E5A2-4A2C-B1DC-FCB5EB723815}" type="presOf" srcId="{B01D6C6C-C98F-4B19-BA6E-38B6E160A128}" destId="{0EC1F78E-EE01-4926-932D-3FA6C2C939A6}" srcOrd="0" destOrd="0" presId="urn:microsoft.com/office/officeart/2005/8/layout/process1"/>
    <dgm:cxn modelId="{A2F67FC8-ADBD-45A9-AD9E-916E9A2FCD4C}" type="presOf" srcId="{BB63FBB4-5B6C-41E3-BB1B-EADC49BD8654}" destId="{38163395-6032-41D2-93B9-01FE34E6BFFA}" srcOrd="1" destOrd="0" presId="urn:microsoft.com/office/officeart/2005/8/layout/process1"/>
    <dgm:cxn modelId="{7CD16BD6-A668-4F3E-8B27-0141E581252D}" srcId="{B01D6C6C-C98F-4B19-BA6E-38B6E160A128}" destId="{D8BA6C08-72EB-462B-8683-FCBCE0272595}" srcOrd="1" destOrd="0" parTransId="{3953E038-DF9F-4D23-9C00-DEAF918651E3}" sibTransId="{BB63FBB4-5B6C-41E3-BB1B-EADC49BD8654}"/>
    <dgm:cxn modelId="{F59227E8-8F6F-4C2A-9A16-1C316531007F}" type="presOf" srcId="{D8BA6C08-72EB-462B-8683-FCBCE0272595}" destId="{F636B4D8-C214-474C-A33A-F0D4B2429FA6}" srcOrd="0" destOrd="0" presId="urn:microsoft.com/office/officeart/2005/8/layout/process1"/>
    <dgm:cxn modelId="{5C9CF5E8-F6AF-4ED1-9602-65291CC2D303}" type="presOf" srcId="{C2A7FF52-E8CE-4267-8542-2A3B4BBE3444}" destId="{7C0E89CB-F9F1-4F83-A627-8C3764E94F8C}" srcOrd="0" destOrd="0" presId="urn:microsoft.com/office/officeart/2005/8/layout/process1"/>
    <dgm:cxn modelId="{97A7421A-4B9A-43DD-89E3-07DAD348779B}" type="presParOf" srcId="{0EC1F78E-EE01-4926-932D-3FA6C2C939A6}" destId="{D426E948-7973-4D64-A174-82C81CFF92E3}" srcOrd="0" destOrd="0" presId="urn:microsoft.com/office/officeart/2005/8/layout/process1"/>
    <dgm:cxn modelId="{0EF6426E-E512-426E-8798-3FAEDD6B93C1}" type="presParOf" srcId="{0EC1F78E-EE01-4926-932D-3FA6C2C939A6}" destId="{FC7AF62A-DB5C-41A2-8D8E-EB927B2793B9}" srcOrd="1" destOrd="0" presId="urn:microsoft.com/office/officeart/2005/8/layout/process1"/>
    <dgm:cxn modelId="{0A8841E6-9BAC-4093-B2AC-3B197CC617B4}" type="presParOf" srcId="{FC7AF62A-DB5C-41A2-8D8E-EB927B2793B9}" destId="{7C9CCB95-843C-4BE5-892F-32E691222DA3}" srcOrd="0" destOrd="0" presId="urn:microsoft.com/office/officeart/2005/8/layout/process1"/>
    <dgm:cxn modelId="{20B28FD3-C9CD-4893-9EF5-B42313BB443F}" type="presParOf" srcId="{0EC1F78E-EE01-4926-932D-3FA6C2C939A6}" destId="{F636B4D8-C214-474C-A33A-F0D4B2429FA6}" srcOrd="2" destOrd="0" presId="urn:microsoft.com/office/officeart/2005/8/layout/process1"/>
    <dgm:cxn modelId="{1428FFBA-B0A5-41B8-AE82-131E72026C3A}" type="presParOf" srcId="{0EC1F78E-EE01-4926-932D-3FA6C2C939A6}" destId="{1960753F-9FF6-4292-86E6-ED069950D075}" srcOrd="3" destOrd="0" presId="urn:microsoft.com/office/officeart/2005/8/layout/process1"/>
    <dgm:cxn modelId="{0926C3ED-34B5-4920-8EA1-5A6E9CD2F227}" type="presParOf" srcId="{1960753F-9FF6-4292-86E6-ED069950D075}" destId="{38163395-6032-41D2-93B9-01FE34E6BFFA}" srcOrd="0" destOrd="0" presId="urn:microsoft.com/office/officeart/2005/8/layout/process1"/>
    <dgm:cxn modelId="{7A804AB9-D408-4347-8A07-255098FBC322}" type="presParOf" srcId="{0EC1F78E-EE01-4926-932D-3FA6C2C939A6}" destId="{7C0E89CB-F9F1-4F83-A627-8C3764E94F8C}"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170007F-A203-4E8D-BEE2-459E4A0AD62A}" type="doc">
      <dgm:prSet loTypeId="urn:microsoft.com/office/officeart/2005/8/layout/process1" loCatId="process" qsTypeId="urn:microsoft.com/office/officeart/2005/8/quickstyle/simple5" qsCatId="simple" csTypeId="urn:microsoft.com/office/officeart/2005/8/colors/accent1_2" csCatId="accent1" phldr="1"/>
      <dgm:spPr/>
    </dgm:pt>
    <dgm:pt modelId="{103A6D51-8A2B-4CC2-8495-63819EE796AA}">
      <dgm:prSet phldrT="[Text]"/>
      <dgm:spPr/>
      <dgm:t>
        <a:bodyPr/>
        <a:lstStyle/>
        <a:p>
          <a:r>
            <a:rPr lang="en-IN" dirty="0" err="1"/>
            <a:t>Preprocessing</a:t>
          </a:r>
          <a:endParaRPr lang="en-IN" dirty="0"/>
        </a:p>
      </dgm:t>
    </dgm:pt>
    <dgm:pt modelId="{79F0814B-EB52-4DC6-A722-905AFFA4FE40}" type="parTrans" cxnId="{5FCDA0E1-AFEF-4D67-87F4-B095E24F1268}">
      <dgm:prSet/>
      <dgm:spPr/>
      <dgm:t>
        <a:bodyPr/>
        <a:lstStyle/>
        <a:p>
          <a:endParaRPr lang="en-IN"/>
        </a:p>
      </dgm:t>
    </dgm:pt>
    <dgm:pt modelId="{B5A87EEA-FB7A-4FF1-A052-1AA88682482A}" type="sibTrans" cxnId="{5FCDA0E1-AFEF-4D67-87F4-B095E24F1268}">
      <dgm:prSet/>
      <dgm:spPr/>
      <dgm:t>
        <a:bodyPr/>
        <a:lstStyle/>
        <a:p>
          <a:endParaRPr lang="en-IN"/>
        </a:p>
      </dgm:t>
    </dgm:pt>
    <dgm:pt modelId="{A9DCEB28-362B-436F-AC75-C111DCB82DD1}">
      <dgm:prSet phldrT="[Text]"/>
      <dgm:spPr/>
      <dgm:t>
        <a:bodyPr/>
        <a:lstStyle/>
        <a:p>
          <a:r>
            <a:rPr lang="en-IN" dirty="0"/>
            <a:t>Train Test</a:t>
          </a:r>
        </a:p>
        <a:p>
          <a:r>
            <a:rPr lang="en-IN" dirty="0"/>
            <a:t>Split</a:t>
          </a:r>
        </a:p>
      </dgm:t>
    </dgm:pt>
    <dgm:pt modelId="{EB34DC9D-1C00-4272-A2B3-0163FEA43933}" type="parTrans" cxnId="{B55AC202-0896-4E98-83CE-114142E6C5F4}">
      <dgm:prSet/>
      <dgm:spPr/>
      <dgm:t>
        <a:bodyPr/>
        <a:lstStyle/>
        <a:p>
          <a:endParaRPr lang="en-IN"/>
        </a:p>
      </dgm:t>
    </dgm:pt>
    <dgm:pt modelId="{1983413C-D381-48A9-B33C-C6035F231FEB}" type="sibTrans" cxnId="{B55AC202-0896-4E98-83CE-114142E6C5F4}">
      <dgm:prSet/>
      <dgm:spPr/>
      <dgm:t>
        <a:bodyPr/>
        <a:lstStyle/>
        <a:p>
          <a:endParaRPr lang="en-IN"/>
        </a:p>
      </dgm:t>
    </dgm:pt>
    <dgm:pt modelId="{DDDD3163-8C37-496B-943E-EEE4124CAF96}" type="pres">
      <dgm:prSet presAssocID="{5170007F-A203-4E8D-BEE2-459E4A0AD62A}" presName="Name0" presStyleCnt="0">
        <dgm:presLayoutVars>
          <dgm:dir/>
          <dgm:resizeHandles val="exact"/>
        </dgm:presLayoutVars>
      </dgm:prSet>
      <dgm:spPr/>
    </dgm:pt>
    <dgm:pt modelId="{BB83DA25-98E7-4D0B-A86A-042F1639C67D}" type="pres">
      <dgm:prSet presAssocID="{103A6D51-8A2B-4CC2-8495-63819EE796AA}" presName="node" presStyleLbl="node1" presStyleIdx="0" presStyleCnt="2">
        <dgm:presLayoutVars>
          <dgm:bulletEnabled val="1"/>
        </dgm:presLayoutVars>
      </dgm:prSet>
      <dgm:spPr/>
    </dgm:pt>
    <dgm:pt modelId="{B93C1CCA-7066-4D93-9228-49752CFFFE63}" type="pres">
      <dgm:prSet presAssocID="{B5A87EEA-FB7A-4FF1-A052-1AA88682482A}" presName="sibTrans" presStyleLbl="sibTrans2D1" presStyleIdx="0" presStyleCnt="1"/>
      <dgm:spPr/>
    </dgm:pt>
    <dgm:pt modelId="{8E658E86-D082-4C9C-AE93-28BF73F81AA1}" type="pres">
      <dgm:prSet presAssocID="{B5A87EEA-FB7A-4FF1-A052-1AA88682482A}" presName="connectorText" presStyleLbl="sibTrans2D1" presStyleIdx="0" presStyleCnt="1"/>
      <dgm:spPr/>
    </dgm:pt>
    <dgm:pt modelId="{07793F9A-7CB1-43CA-8C96-8480D48808B2}" type="pres">
      <dgm:prSet presAssocID="{A9DCEB28-362B-436F-AC75-C111DCB82DD1}" presName="node" presStyleLbl="node1" presStyleIdx="1" presStyleCnt="2">
        <dgm:presLayoutVars>
          <dgm:bulletEnabled val="1"/>
        </dgm:presLayoutVars>
      </dgm:prSet>
      <dgm:spPr/>
    </dgm:pt>
  </dgm:ptLst>
  <dgm:cxnLst>
    <dgm:cxn modelId="{B55AC202-0896-4E98-83CE-114142E6C5F4}" srcId="{5170007F-A203-4E8D-BEE2-459E4A0AD62A}" destId="{A9DCEB28-362B-436F-AC75-C111DCB82DD1}" srcOrd="1" destOrd="0" parTransId="{EB34DC9D-1C00-4272-A2B3-0163FEA43933}" sibTransId="{1983413C-D381-48A9-B33C-C6035F231FEB}"/>
    <dgm:cxn modelId="{1A8B6B26-67D9-42EB-A58C-19A5647450A8}" type="presOf" srcId="{103A6D51-8A2B-4CC2-8495-63819EE796AA}" destId="{BB83DA25-98E7-4D0B-A86A-042F1639C67D}" srcOrd="0" destOrd="0" presId="urn:microsoft.com/office/officeart/2005/8/layout/process1"/>
    <dgm:cxn modelId="{3DEBDA70-1155-4019-BCFA-6E06EAD26731}" type="presOf" srcId="{5170007F-A203-4E8D-BEE2-459E4A0AD62A}" destId="{DDDD3163-8C37-496B-943E-EEE4124CAF96}" srcOrd="0" destOrd="0" presId="urn:microsoft.com/office/officeart/2005/8/layout/process1"/>
    <dgm:cxn modelId="{E674B174-846D-49B6-B989-4168AAFA7C04}" type="presOf" srcId="{B5A87EEA-FB7A-4FF1-A052-1AA88682482A}" destId="{8E658E86-D082-4C9C-AE93-28BF73F81AA1}" srcOrd="1" destOrd="0" presId="urn:microsoft.com/office/officeart/2005/8/layout/process1"/>
    <dgm:cxn modelId="{3D82A295-4E3A-4B94-ACBF-89A668C356CE}" type="presOf" srcId="{A9DCEB28-362B-436F-AC75-C111DCB82DD1}" destId="{07793F9A-7CB1-43CA-8C96-8480D48808B2}" srcOrd="0" destOrd="0" presId="urn:microsoft.com/office/officeart/2005/8/layout/process1"/>
    <dgm:cxn modelId="{5FCDA0E1-AFEF-4D67-87F4-B095E24F1268}" srcId="{5170007F-A203-4E8D-BEE2-459E4A0AD62A}" destId="{103A6D51-8A2B-4CC2-8495-63819EE796AA}" srcOrd="0" destOrd="0" parTransId="{79F0814B-EB52-4DC6-A722-905AFFA4FE40}" sibTransId="{B5A87EEA-FB7A-4FF1-A052-1AA88682482A}"/>
    <dgm:cxn modelId="{65E5B9EB-6C20-427B-A3E7-1F5BFAB7DDA1}" type="presOf" srcId="{B5A87EEA-FB7A-4FF1-A052-1AA88682482A}" destId="{B93C1CCA-7066-4D93-9228-49752CFFFE63}" srcOrd="0" destOrd="0" presId="urn:microsoft.com/office/officeart/2005/8/layout/process1"/>
    <dgm:cxn modelId="{BA1EF3BB-A3E2-4CAD-A016-0F934A34749F}" type="presParOf" srcId="{DDDD3163-8C37-496B-943E-EEE4124CAF96}" destId="{BB83DA25-98E7-4D0B-A86A-042F1639C67D}" srcOrd="0" destOrd="0" presId="urn:microsoft.com/office/officeart/2005/8/layout/process1"/>
    <dgm:cxn modelId="{C47D2BAD-4E46-4F33-B304-6299C4AECE90}" type="presParOf" srcId="{DDDD3163-8C37-496B-943E-EEE4124CAF96}" destId="{B93C1CCA-7066-4D93-9228-49752CFFFE63}" srcOrd="1" destOrd="0" presId="urn:microsoft.com/office/officeart/2005/8/layout/process1"/>
    <dgm:cxn modelId="{F1478309-F3D1-400D-B55A-690DE55BA7B9}" type="presParOf" srcId="{B93C1CCA-7066-4D93-9228-49752CFFFE63}" destId="{8E658E86-D082-4C9C-AE93-28BF73F81AA1}" srcOrd="0" destOrd="0" presId="urn:microsoft.com/office/officeart/2005/8/layout/process1"/>
    <dgm:cxn modelId="{8D526AF8-4AEE-4C3E-AB1B-47A89EA8FFA5}" type="presParOf" srcId="{DDDD3163-8C37-496B-943E-EEE4124CAF96}" destId="{07793F9A-7CB1-43CA-8C96-8480D48808B2}"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43B2D0-F057-452B-AB36-CA31AAF36D81}" type="doc">
      <dgm:prSet loTypeId="urn:microsoft.com/office/officeart/2005/8/layout/chevron1" loCatId="process" qsTypeId="urn:microsoft.com/office/officeart/2005/8/quickstyle/simple1" qsCatId="simple" csTypeId="urn:microsoft.com/office/officeart/2005/8/colors/accent1_2" csCatId="accent1" phldr="1"/>
      <dgm:spPr/>
    </dgm:pt>
    <dgm:pt modelId="{063D2EE6-E748-44A4-A9FB-D3A9B56F2701}">
      <dgm:prSet phldrT="[Text]"/>
      <dgm:spPr/>
      <dgm:t>
        <a:bodyPr/>
        <a:lstStyle/>
        <a:p>
          <a:r>
            <a:rPr lang="en-IN" dirty="0"/>
            <a:t>Train</a:t>
          </a:r>
        </a:p>
      </dgm:t>
    </dgm:pt>
    <dgm:pt modelId="{A7525FAA-DDB7-48B1-9E0D-46A59988900D}" type="parTrans" cxnId="{9535BF85-6300-4C2D-A4A9-240CFE65CAE8}">
      <dgm:prSet/>
      <dgm:spPr/>
      <dgm:t>
        <a:bodyPr/>
        <a:lstStyle/>
        <a:p>
          <a:endParaRPr lang="en-IN"/>
        </a:p>
      </dgm:t>
    </dgm:pt>
    <dgm:pt modelId="{3D85A583-8144-40F6-93AC-0DDE61F18BD2}" type="sibTrans" cxnId="{9535BF85-6300-4C2D-A4A9-240CFE65CAE8}">
      <dgm:prSet/>
      <dgm:spPr/>
      <dgm:t>
        <a:bodyPr/>
        <a:lstStyle/>
        <a:p>
          <a:endParaRPr lang="en-IN"/>
        </a:p>
      </dgm:t>
    </dgm:pt>
    <dgm:pt modelId="{E42BC70A-B7A7-45E1-90C1-656FB76E3983}">
      <dgm:prSet phldrT="[Text]"/>
      <dgm:spPr/>
      <dgm:t>
        <a:bodyPr/>
        <a:lstStyle/>
        <a:p>
          <a:r>
            <a:rPr lang="en-IN" dirty="0"/>
            <a:t>Grid search</a:t>
          </a:r>
        </a:p>
      </dgm:t>
    </dgm:pt>
    <dgm:pt modelId="{0A0BA4DE-958E-4468-82E1-C28AC0CFECA3}" type="parTrans" cxnId="{5F72E4D6-D377-4F82-9ACC-FFFE6FC1C2A7}">
      <dgm:prSet/>
      <dgm:spPr/>
      <dgm:t>
        <a:bodyPr/>
        <a:lstStyle/>
        <a:p>
          <a:endParaRPr lang="en-IN"/>
        </a:p>
      </dgm:t>
    </dgm:pt>
    <dgm:pt modelId="{2F742F0B-3394-48FC-B8A2-7DAC2CA2C4D8}" type="sibTrans" cxnId="{5F72E4D6-D377-4F82-9ACC-FFFE6FC1C2A7}">
      <dgm:prSet/>
      <dgm:spPr/>
      <dgm:t>
        <a:bodyPr/>
        <a:lstStyle/>
        <a:p>
          <a:endParaRPr lang="en-IN"/>
        </a:p>
      </dgm:t>
    </dgm:pt>
    <dgm:pt modelId="{A1359218-A4CA-41E9-87FB-83467C9F33E6}" type="pres">
      <dgm:prSet presAssocID="{4643B2D0-F057-452B-AB36-CA31AAF36D81}" presName="Name0" presStyleCnt="0">
        <dgm:presLayoutVars>
          <dgm:dir/>
          <dgm:animLvl val="lvl"/>
          <dgm:resizeHandles val="exact"/>
        </dgm:presLayoutVars>
      </dgm:prSet>
      <dgm:spPr/>
    </dgm:pt>
    <dgm:pt modelId="{F26639B3-B047-4541-9A44-81FCC919C4F3}" type="pres">
      <dgm:prSet presAssocID="{063D2EE6-E748-44A4-A9FB-D3A9B56F2701}" presName="parTxOnly" presStyleLbl="node1" presStyleIdx="0" presStyleCnt="2">
        <dgm:presLayoutVars>
          <dgm:chMax val="0"/>
          <dgm:chPref val="0"/>
          <dgm:bulletEnabled val="1"/>
        </dgm:presLayoutVars>
      </dgm:prSet>
      <dgm:spPr/>
    </dgm:pt>
    <dgm:pt modelId="{52FE0D82-CFED-42F4-9261-1A38656EF68B}" type="pres">
      <dgm:prSet presAssocID="{3D85A583-8144-40F6-93AC-0DDE61F18BD2}" presName="parTxOnlySpace" presStyleCnt="0"/>
      <dgm:spPr/>
    </dgm:pt>
    <dgm:pt modelId="{1E713315-D377-406D-ADB6-35DF239BF3CF}" type="pres">
      <dgm:prSet presAssocID="{E42BC70A-B7A7-45E1-90C1-656FB76E3983}" presName="parTxOnly" presStyleLbl="node1" presStyleIdx="1" presStyleCnt="2">
        <dgm:presLayoutVars>
          <dgm:chMax val="0"/>
          <dgm:chPref val="0"/>
          <dgm:bulletEnabled val="1"/>
        </dgm:presLayoutVars>
      </dgm:prSet>
      <dgm:spPr/>
    </dgm:pt>
  </dgm:ptLst>
  <dgm:cxnLst>
    <dgm:cxn modelId="{9535BF85-6300-4C2D-A4A9-240CFE65CAE8}" srcId="{4643B2D0-F057-452B-AB36-CA31AAF36D81}" destId="{063D2EE6-E748-44A4-A9FB-D3A9B56F2701}" srcOrd="0" destOrd="0" parTransId="{A7525FAA-DDB7-48B1-9E0D-46A59988900D}" sibTransId="{3D85A583-8144-40F6-93AC-0DDE61F18BD2}"/>
    <dgm:cxn modelId="{0D72E18B-EC80-470B-8CFF-CE74D1826E22}" type="presOf" srcId="{063D2EE6-E748-44A4-A9FB-D3A9B56F2701}" destId="{F26639B3-B047-4541-9A44-81FCC919C4F3}" srcOrd="0" destOrd="0" presId="urn:microsoft.com/office/officeart/2005/8/layout/chevron1"/>
    <dgm:cxn modelId="{DE0EAAB8-A283-4254-A2B8-C0E89CD1D174}" type="presOf" srcId="{4643B2D0-F057-452B-AB36-CA31AAF36D81}" destId="{A1359218-A4CA-41E9-87FB-83467C9F33E6}" srcOrd="0" destOrd="0" presId="urn:microsoft.com/office/officeart/2005/8/layout/chevron1"/>
    <dgm:cxn modelId="{09C057BC-6934-4EA8-A35B-F5553F106A52}" type="presOf" srcId="{E42BC70A-B7A7-45E1-90C1-656FB76E3983}" destId="{1E713315-D377-406D-ADB6-35DF239BF3CF}" srcOrd="0" destOrd="0" presId="urn:microsoft.com/office/officeart/2005/8/layout/chevron1"/>
    <dgm:cxn modelId="{5F72E4D6-D377-4F82-9ACC-FFFE6FC1C2A7}" srcId="{4643B2D0-F057-452B-AB36-CA31AAF36D81}" destId="{E42BC70A-B7A7-45E1-90C1-656FB76E3983}" srcOrd="1" destOrd="0" parTransId="{0A0BA4DE-958E-4468-82E1-C28AC0CFECA3}" sibTransId="{2F742F0B-3394-48FC-B8A2-7DAC2CA2C4D8}"/>
    <dgm:cxn modelId="{2F670BAA-374B-4D19-91C3-29A75A78BCF3}" type="presParOf" srcId="{A1359218-A4CA-41E9-87FB-83467C9F33E6}" destId="{F26639B3-B047-4541-9A44-81FCC919C4F3}" srcOrd="0" destOrd="0" presId="urn:microsoft.com/office/officeart/2005/8/layout/chevron1"/>
    <dgm:cxn modelId="{CE7BA779-A2D8-4843-A5EA-06DB176B6955}" type="presParOf" srcId="{A1359218-A4CA-41E9-87FB-83467C9F33E6}" destId="{52FE0D82-CFED-42F4-9261-1A38656EF68B}" srcOrd="1" destOrd="0" presId="urn:microsoft.com/office/officeart/2005/8/layout/chevron1"/>
    <dgm:cxn modelId="{5CCBE9A6-DBCD-4563-A926-ABD2EFAB73AD}" type="presParOf" srcId="{A1359218-A4CA-41E9-87FB-83467C9F33E6}" destId="{1E713315-D377-406D-ADB6-35DF239BF3CF}" srcOrd="2"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8419BD5-B0E9-426B-962D-B835002B4990}" type="doc">
      <dgm:prSet loTypeId="urn:microsoft.com/office/officeart/2005/8/layout/process1" loCatId="process" qsTypeId="urn:microsoft.com/office/officeart/2005/8/quickstyle/simple1" qsCatId="simple" csTypeId="urn:microsoft.com/office/officeart/2005/8/colors/accent1_2" csCatId="accent1" phldr="1"/>
      <dgm:spPr/>
    </dgm:pt>
    <dgm:pt modelId="{9821132B-7C35-4DB7-99EF-E6D5269EB287}">
      <dgm:prSet phldrT="[Text]"/>
      <dgm:spPr/>
      <dgm:t>
        <a:bodyPr/>
        <a:lstStyle/>
        <a:p>
          <a:r>
            <a:rPr lang="en-IN" dirty="0"/>
            <a:t>Test</a:t>
          </a:r>
        </a:p>
      </dgm:t>
    </dgm:pt>
    <dgm:pt modelId="{C065ED60-EB73-4CA3-A36E-144AF9B16797}" type="parTrans" cxnId="{E644AD2B-167D-4A06-B742-4057D9F176B5}">
      <dgm:prSet/>
      <dgm:spPr/>
      <dgm:t>
        <a:bodyPr/>
        <a:lstStyle/>
        <a:p>
          <a:endParaRPr lang="en-IN"/>
        </a:p>
      </dgm:t>
    </dgm:pt>
    <dgm:pt modelId="{B68721D4-3B28-4376-BFEB-37E60DCF1F15}" type="sibTrans" cxnId="{E644AD2B-167D-4A06-B742-4057D9F176B5}">
      <dgm:prSet/>
      <dgm:spPr/>
      <dgm:t>
        <a:bodyPr/>
        <a:lstStyle/>
        <a:p>
          <a:endParaRPr lang="en-IN"/>
        </a:p>
      </dgm:t>
    </dgm:pt>
    <dgm:pt modelId="{55D36C15-16B8-4810-88C1-3716AA24A980}" type="pres">
      <dgm:prSet presAssocID="{68419BD5-B0E9-426B-962D-B835002B4990}" presName="Name0" presStyleCnt="0">
        <dgm:presLayoutVars>
          <dgm:dir/>
          <dgm:resizeHandles val="exact"/>
        </dgm:presLayoutVars>
      </dgm:prSet>
      <dgm:spPr/>
    </dgm:pt>
    <dgm:pt modelId="{456B7029-0D31-4DAD-9A74-122F98E35AEB}" type="pres">
      <dgm:prSet presAssocID="{9821132B-7C35-4DB7-99EF-E6D5269EB287}" presName="node" presStyleLbl="node1" presStyleIdx="0" presStyleCnt="1" custLinFactNeighborX="-3816" custLinFactNeighborY="-38874">
        <dgm:presLayoutVars>
          <dgm:bulletEnabled val="1"/>
        </dgm:presLayoutVars>
      </dgm:prSet>
      <dgm:spPr/>
    </dgm:pt>
  </dgm:ptLst>
  <dgm:cxnLst>
    <dgm:cxn modelId="{F3B2D106-CF29-43AE-9019-B1A35701E128}" type="presOf" srcId="{9821132B-7C35-4DB7-99EF-E6D5269EB287}" destId="{456B7029-0D31-4DAD-9A74-122F98E35AEB}" srcOrd="0" destOrd="0" presId="urn:microsoft.com/office/officeart/2005/8/layout/process1"/>
    <dgm:cxn modelId="{E644AD2B-167D-4A06-B742-4057D9F176B5}" srcId="{68419BD5-B0E9-426B-962D-B835002B4990}" destId="{9821132B-7C35-4DB7-99EF-E6D5269EB287}" srcOrd="0" destOrd="0" parTransId="{C065ED60-EB73-4CA3-A36E-144AF9B16797}" sibTransId="{B68721D4-3B28-4376-BFEB-37E60DCF1F15}"/>
    <dgm:cxn modelId="{F3BC6140-442E-422E-AE0E-936825148186}" type="presOf" srcId="{68419BD5-B0E9-426B-962D-B835002B4990}" destId="{55D36C15-16B8-4810-88C1-3716AA24A980}" srcOrd="0" destOrd="0" presId="urn:microsoft.com/office/officeart/2005/8/layout/process1"/>
    <dgm:cxn modelId="{FBA8AEFF-370F-4672-83A8-162D78B71EF3}" type="presParOf" srcId="{55D36C15-16B8-4810-88C1-3716AA24A980}" destId="{456B7029-0D31-4DAD-9A74-122F98E35AEB}" srcOrd="0" destOrd="0" presId="urn:microsoft.com/office/officeart/2005/8/layout/process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26E948-7973-4D64-A174-82C81CFF92E3}">
      <dsp:nvSpPr>
        <dsp:cNvPr id="0" name=""/>
        <dsp:cNvSpPr/>
      </dsp:nvSpPr>
      <dsp:spPr>
        <a:xfrm>
          <a:off x="5723" y="350933"/>
          <a:ext cx="1710652" cy="102639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b="0" i="0" kern="1200" dirty="0"/>
            <a:t>Data Acquisition</a:t>
          </a:r>
          <a:endParaRPr lang="en-IN" sz="2500" b="0" kern="1200" dirty="0"/>
        </a:p>
      </dsp:txBody>
      <dsp:txXfrm>
        <a:off x="35785" y="380995"/>
        <a:ext cx="1650528" cy="966267"/>
      </dsp:txXfrm>
    </dsp:sp>
    <dsp:sp modelId="{FC7AF62A-DB5C-41A2-8D8E-EB927B2793B9}">
      <dsp:nvSpPr>
        <dsp:cNvPr id="0" name=""/>
        <dsp:cNvSpPr/>
      </dsp:nvSpPr>
      <dsp:spPr>
        <a:xfrm>
          <a:off x="1887440" y="652008"/>
          <a:ext cx="362658" cy="42424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887440" y="736856"/>
        <a:ext cx="253861" cy="254545"/>
      </dsp:txXfrm>
    </dsp:sp>
    <dsp:sp modelId="{F636B4D8-C214-474C-A33A-F0D4B2429FA6}">
      <dsp:nvSpPr>
        <dsp:cNvPr id="0" name=""/>
        <dsp:cNvSpPr/>
      </dsp:nvSpPr>
      <dsp:spPr>
        <a:xfrm>
          <a:off x="2400636" y="350933"/>
          <a:ext cx="1710652" cy="102639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kern="1200" dirty="0"/>
            <a:t>Joining Data</a:t>
          </a:r>
        </a:p>
      </dsp:txBody>
      <dsp:txXfrm>
        <a:off x="2430698" y="380995"/>
        <a:ext cx="1650528" cy="966267"/>
      </dsp:txXfrm>
    </dsp:sp>
    <dsp:sp modelId="{1960753F-9FF6-4292-86E6-ED069950D075}">
      <dsp:nvSpPr>
        <dsp:cNvPr id="0" name=""/>
        <dsp:cNvSpPr/>
      </dsp:nvSpPr>
      <dsp:spPr>
        <a:xfrm>
          <a:off x="4282353" y="652008"/>
          <a:ext cx="362658" cy="42424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4282353" y="736856"/>
        <a:ext cx="253861" cy="254545"/>
      </dsp:txXfrm>
    </dsp:sp>
    <dsp:sp modelId="{7C0E89CB-F9F1-4F83-A627-8C3764E94F8C}">
      <dsp:nvSpPr>
        <dsp:cNvPr id="0" name=""/>
        <dsp:cNvSpPr/>
      </dsp:nvSpPr>
      <dsp:spPr>
        <a:xfrm>
          <a:off x="4795549" y="350933"/>
          <a:ext cx="1710652" cy="102639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kern="1200" dirty="0"/>
            <a:t>Data Cleansing</a:t>
          </a:r>
        </a:p>
      </dsp:txBody>
      <dsp:txXfrm>
        <a:off x="4825611" y="380995"/>
        <a:ext cx="1650528" cy="9662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83DA25-98E7-4D0B-A86A-042F1639C67D}">
      <dsp:nvSpPr>
        <dsp:cNvPr id="0" name=""/>
        <dsp:cNvSpPr/>
      </dsp:nvSpPr>
      <dsp:spPr>
        <a:xfrm>
          <a:off x="688" y="590721"/>
          <a:ext cx="1467863" cy="88071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err="1"/>
            <a:t>Preprocessing</a:t>
          </a:r>
          <a:endParaRPr lang="en-IN" sz="1700" kern="1200" dirty="0"/>
        </a:p>
      </dsp:txBody>
      <dsp:txXfrm>
        <a:off x="26483" y="616516"/>
        <a:ext cx="1416273" cy="829128"/>
      </dsp:txXfrm>
    </dsp:sp>
    <dsp:sp modelId="{B93C1CCA-7066-4D93-9228-49752CFFFE63}">
      <dsp:nvSpPr>
        <dsp:cNvPr id="0" name=""/>
        <dsp:cNvSpPr/>
      </dsp:nvSpPr>
      <dsp:spPr>
        <a:xfrm>
          <a:off x="1615338" y="849065"/>
          <a:ext cx="311187" cy="364030"/>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1615338" y="921871"/>
        <a:ext cx="217831" cy="218418"/>
      </dsp:txXfrm>
    </dsp:sp>
    <dsp:sp modelId="{07793F9A-7CB1-43CA-8C96-8480D48808B2}">
      <dsp:nvSpPr>
        <dsp:cNvPr id="0" name=""/>
        <dsp:cNvSpPr/>
      </dsp:nvSpPr>
      <dsp:spPr>
        <a:xfrm>
          <a:off x="2055697" y="590721"/>
          <a:ext cx="1467863" cy="88071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Train Test</a:t>
          </a:r>
        </a:p>
        <a:p>
          <a:pPr marL="0" lvl="0" indent="0" algn="ctr" defTabSz="755650">
            <a:lnSpc>
              <a:spcPct val="90000"/>
            </a:lnSpc>
            <a:spcBef>
              <a:spcPct val="0"/>
            </a:spcBef>
            <a:spcAft>
              <a:spcPct val="35000"/>
            </a:spcAft>
            <a:buNone/>
          </a:pPr>
          <a:r>
            <a:rPr lang="en-IN" sz="1700" kern="1200" dirty="0"/>
            <a:t>Split</a:t>
          </a:r>
        </a:p>
      </dsp:txBody>
      <dsp:txXfrm>
        <a:off x="2081492" y="616516"/>
        <a:ext cx="1416273" cy="8291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639B3-B047-4541-9A44-81FCC919C4F3}">
      <dsp:nvSpPr>
        <dsp:cNvPr id="0" name=""/>
        <dsp:cNvSpPr/>
      </dsp:nvSpPr>
      <dsp:spPr>
        <a:xfrm>
          <a:off x="2391" y="1159239"/>
          <a:ext cx="1429574" cy="57182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IN" sz="1800" kern="1200" dirty="0"/>
            <a:t>Train</a:t>
          </a:r>
        </a:p>
      </dsp:txBody>
      <dsp:txXfrm>
        <a:off x="288306" y="1159239"/>
        <a:ext cx="857745" cy="571829"/>
      </dsp:txXfrm>
    </dsp:sp>
    <dsp:sp modelId="{1E713315-D377-406D-ADB6-35DF239BF3CF}">
      <dsp:nvSpPr>
        <dsp:cNvPr id="0" name=""/>
        <dsp:cNvSpPr/>
      </dsp:nvSpPr>
      <dsp:spPr>
        <a:xfrm>
          <a:off x="1289008" y="1159239"/>
          <a:ext cx="1429574" cy="57182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IN" sz="1800" kern="1200" dirty="0"/>
            <a:t>Grid search</a:t>
          </a:r>
        </a:p>
      </dsp:txBody>
      <dsp:txXfrm>
        <a:off x="1574923" y="1159239"/>
        <a:ext cx="857745" cy="57182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6B7029-0D31-4DAD-9A74-122F98E35AEB}">
      <dsp:nvSpPr>
        <dsp:cNvPr id="0" name=""/>
        <dsp:cNvSpPr/>
      </dsp:nvSpPr>
      <dsp:spPr>
        <a:xfrm>
          <a:off x="0" y="0"/>
          <a:ext cx="1358780" cy="8152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IN" sz="3500" kern="1200" dirty="0"/>
            <a:t>Test</a:t>
          </a:r>
        </a:p>
      </dsp:txBody>
      <dsp:txXfrm>
        <a:off x="23878" y="23878"/>
        <a:ext cx="1311024" cy="76751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13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1,'4'0,"1"0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48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17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51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86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20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53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8.34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4.png"/><Relationship Id="rId7" Type="http://schemas.openxmlformats.org/officeDocument/2006/relationships/customXml" Target="../ink/ink4.xml"/><Relationship Id="rId2" Type="http://schemas.openxmlformats.org/officeDocument/2006/relationships/customXml" Target="../ink/ink1.xml"/><Relationship Id="rId1" Type="http://schemas.openxmlformats.org/officeDocument/2006/relationships/slideMaster" Target="../slideMasters/slideMaster1.xml"/><Relationship Id="rId6" Type="http://schemas.openxmlformats.org/officeDocument/2006/relationships/customXml" Target="../ink/ink3.xml"/><Relationship Id="rId11" Type="http://schemas.openxmlformats.org/officeDocument/2006/relationships/customXml" Target="../ink/ink8.xml"/><Relationship Id="rId5" Type="http://schemas.openxmlformats.org/officeDocument/2006/relationships/image" Target="../media/image5.png"/><Relationship Id="rId10" Type="http://schemas.openxmlformats.org/officeDocument/2006/relationships/customXml" Target="../ink/ink7.xml"/><Relationship Id="rId4" Type="http://schemas.openxmlformats.org/officeDocument/2006/relationships/customXml" Target="../ink/ink2.xml"/><Relationship Id="rId9" Type="http://schemas.openxmlformats.org/officeDocument/2006/relationships/customXml" Target="../ink/ink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168401"/>
            <a:ext cx="643128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dirty="0"/>
          </a:p>
        </p:txBody>
      </p:sp>
      <p:sp>
        <p:nvSpPr>
          <p:cNvPr id="3" name="Subtitle 2"/>
          <p:cNvSpPr>
            <a:spLocks noGrp="1"/>
          </p:cNvSpPr>
          <p:nvPr>
            <p:ph type="subTitle" idx="1"/>
          </p:nvPr>
        </p:nvSpPr>
        <p:spPr>
          <a:xfrm>
            <a:off x="2880360" y="3731247"/>
            <a:ext cx="6431280" cy="1655762"/>
          </a:xfrm>
        </p:spPr>
        <p:txBody>
          <a:bodyPr/>
          <a:lstStyle>
            <a:lvl1pPr marL="0" indent="0" algn="ctr">
              <a:buNone/>
              <a:defRPr sz="2400" b="1">
                <a:solidFill>
                  <a:srgbClr val="00B0F0"/>
                </a:solidFill>
                <a:latin typeface="IBM Plex Mono Text" panose="020B0509050203000203"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p:cNvCxnSpPr/>
          <p:nvPr/>
        </p:nvCxnSpPr>
        <p:spPr>
          <a:xfrm>
            <a:off x="2880360" y="3649111"/>
            <a:ext cx="643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a:spLocks noChangeArrowheads="1"/>
          </p:cNvSpPr>
          <p:nvPr/>
        </p:nvSpPr>
        <p:spPr bwMode="black">
          <a:xfrm>
            <a:off x="4093580" y="5537419"/>
            <a:ext cx="4004840" cy="304359"/>
          </a:xfrm>
          <a:prstGeom prst="rect">
            <a:avLst/>
          </a:prstGeom>
          <a:noFill/>
          <a:ln w="9525">
            <a:noFill/>
            <a:miter lim="800000"/>
            <a:headEnd/>
            <a:tailEnd/>
          </a:ln>
        </p:spPr>
        <p:txBody>
          <a:bodyPr lIns="92075" tIns="46038" rIns="92075" bIns="46038"/>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sz="1400" b="0" dirty="0">
                <a:latin typeface="Helv"/>
              </a:rPr>
              <a:t>© IBM Corporation. All rights reserved.</a:t>
            </a:r>
          </a:p>
        </p:txBody>
      </p:sp>
    </p:spTree>
    <p:extLst>
      <p:ext uri="{BB962C8B-B14F-4D97-AF65-F5344CB8AC3E}">
        <p14:creationId xmlns:p14="http://schemas.microsoft.com/office/powerpoint/2010/main" val="3721433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IBM Plex Mono SemiBold" panose="020B0709050203000203" pitchFamily="49" charset="0"/>
              </a:defRPr>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730096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IBM Plex Mono SemiBold" panose="020B0709050203000203" pitchFamily="49"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IBM Plex Mono Text" panose="020B0509050203000203" pitchFamily="49" charset="0"/>
              </a:defRPr>
            </a:lvl1pPr>
            <a:lvl2pPr>
              <a:defRPr>
                <a:latin typeface="IBM Plex Mono Text" panose="020B0509050203000203" pitchFamily="49" charset="0"/>
              </a:defRPr>
            </a:lvl2pPr>
            <a:lvl3pPr>
              <a:defRPr>
                <a:latin typeface="IBM Plex Mono Text" panose="020B0509050203000203" pitchFamily="49" charset="0"/>
              </a:defRPr>
            </a:lvl3pPr>
            <a:lvl4pPr>
              <a:defRPr>
                <a:latin typeface="IBM Plex Mono Text" panose="020B0509050203000203" pitchFamily="49" charset="0"/>
              </a:defRPr>
            </a:lvl4pPr>
            <a:lvl5pPr>
              <a:defRPr>
                <a:latin typeface="IBM Plex Mono Text" panose="020B0509050203000203"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60928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19080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9429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838200" y="1690688"/>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p:nvCxnSpPr>
        <p:spPr>
          <a:xfrm>
            <a:off x="838200" y="1296645"/>
            <a:ext cx="10515600" cy="3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2048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967891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p:nvCxnSpPr>
        <p:spPr>
          <a:xfrm>
            <a:off x="838200" y="1364249"/>
            <a:ext cx="10515600" cy="36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F3045DE-3AB7-4E3E-A391-4F9107A8F8C9}"/>
                  </a:ext>
                </a:extLst>
              </p14:cNvPr>
              <p14:cNvContentPartPr/>
              <p14:nvPr/>
            </p14:nvContentPartPr>
            <p14:xfrm>
              <a:off x="1837276" y="6444633"/>
              <a:ext cx="3960" cy="360"/>
            </p14:xfrm>
          </p:contentPart>
        </mc:Choice>
        <mc:Fallback xmlns="">
          <p:pic>
            <p:nvPicPr>
              <p:cNvPr id="5" name="Ink 4">
                <a:extLst>
                  <a:ext uri="{FF2B5EF4-FFF2-40B4-BE49-F238E27FC236}">
                    <a16:creationId xmlns:a16="http://schemas.microsoft.com/office/drawing/2014/main" id="{7F3045DE-3AB7-4E3E-A391-4F9107A8F8C9}"/>
                  </a:ext>
                </a:extLst>
              </p:cNvPr>
              <p:cNvPicPr/>
              <p:nvPr/>
            </p:nvPicPr>
            <p:blipFill>
              <a:blip r:embed="rId3"/>
              <a:stretch>
                <a:fillRect/>
              </a:stretch>
            </p:blipFill>
            <p:spPr>
              <a:xfrm>
                <a:off x="1747636" y="6264993"/>
                <a:ext cx="1836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B64BE9BD-96C6-496B-8F87-BF8B5FE6878E}"/>
                  </a:ext>
                </a:extLst>
              </p14:cNvPr>
              <p14:cNvContentPartPr/>
              <p14:nvPr/>
            </p14:nvContentPartPr>
            <p14:xfrm>
              <a:off x="1846276" y="6435993"/>
              <a:ext cx="360" cy="360"/>
            </p14:xfrm>
          </p:contentPart>
        </mc:Choice>
        <mc:Fallback xmlns="">
          <p:pic>
            <p:nvPicPr>
              <p:cNvPr id="6" name="Ink 5">
                <a:extLst>
                  <a:ext uri="{FF2B5EF4-FFF2-40B4-BE49-F238E27FC236}">
                    <a16:creationId xmlns:a16="http://schemas.microsoft.com/office/drawing/2014/main" id="{B64BE9BD-96C6-496B-8F87-BF8B5FE6878E}"/>
                  </a:ext>
                </a:extLst>
              </p:cNvPr>
              <p:cNvPicPr/>
              <p:nvPr/>
            </p:nvPicPr>
            <p:blipFill>
              <a:blip r:embed="rId5"/>
              <a:stretch>
                <a:fillRect/>
              </a:stretch>
            </p:blipFill>
            <p:spPr>
              <a:xfrm>
                <a:off x="1756276" y="62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5547CB02-1206-4981-BA1F-98056CC7D0F6}"/>
                  </a:ext>
                </a:extLst>
              </p14:cNvPr>
              <p14:cNvContentPartPr/>
              <p14:nvPr/>
            </p14:nvContentPartPr>
            <p14:xfrm>
              <a:off x="1846276" y="6462633"/>
              <a:ext cx="360" cy="360"/>
            </p14:xfrm>
          </p:contentPart>
        </mc:Choice>
        <mc:Fallback xmlns="">
          <p:pic>
            <p:nvPicPr>
              <p:cNvPr id="7" name="Ink 6">
                <a:extLst>
                  <a:ext uri="{FF2B5EF4-FFF2-40B4-BE49-F238E27FC236}">
                    <a16:creationId xmlns:a16="http://schemas.microsoft.com/office/drawing/2014/main" id="{5547CB02-1206-4981-BA1F-98056CC7D0F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00AC9549-295A-481F-BAC1-D217607B1470}"/>
                  </a:ext>
                </a:extLst>
              </p14:cNvPr>
              <p14:cNvContentPartPr/>
              <p14:nvPr/>
            </p14:nvContentPartPr>
            <p14:xfrm>
              <a:off x="1846276" y="6462633"/>
              <a:ext cx="360" cy="360"/>
            </p14:xfrm>
          </p:contentPart>
        </mc:Choice>
        <mc:Fallback xmlns="">
          <p:pic>
            <p:nvPicPr>
              <p:cNvPr id="9" name="Ink 8">
                <a:extLst>
                  <a:ext uri="{FF2B5EF4-FFF2-40B4-BE49-F238E27FC236}">
                    <a16:creationId xmlns:a16="http://schemas.microsoft.com/office/drawing/2014/main" id="{00AC9549-295A-481F-BAC1-D217607B1470}"/>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582B34FC-FED6-4B35-B336-2C001BF70FEA}"/>
                  </a:ext>
                </a:extLst>
              </p14:cNvPr>
              <p14:cNvContentPartPr/>
              <p14:nvPr/>
            </p14:nvContentPartPr>
            <p14:xfrm>
              <a:off x="1846276" y="6462633"/>
              <a:ext cx="360" cy="360"/>
            </p14:xfrm>
          </p:contentPart>
        </mc:Choice>
        <mc:Fallback xmlns="">
          <p:pic>
            <p:nvPicPr>
              <p:cNvPr id="10" name="Ink 9">
                <a:extLst>
                  <a:ext uri="{FF2B5EF4-FFF2-40B4-BE49-F238E27FC236}">
                    <a16:creationId xmlns:a16="http://schemas.microsoft.com/office/drawing/2014/main" id="{582B34FC-FED6-4B35-B336-2C001BF70FEA}"/>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E937588D-ADB8-4462-B727-CA3C34F68C66}"/>
                  </a:ext>
                </a:extLst>
              </p14:cNvPr>
              <p14:cNvContentPartPr/>
              <p14:nvPr/>
            </p14:nvContentPartPr>
            <p14:xfrm>
              <a:off x="1846276" y="6462633"/>
              <a:ext cx="360" cy="360"/>
            </p14:xfrm>
          </p:contentPart>
        </mc:Choice>
        <mc:Fallback xmlns="">
          <p:pic>
            <p:nvPicPr>
              <p:cNvPr id="11" name="Ink 10">
                <a:extLst>
                  <a:ext uri="{FF2B5EF4-FFF2-40B4-BE49-F238E27FC236}">
                    <a16:creationId xmlns:a16="http://schemas.microsoft.com/office/drawing/2014/main" id="{E937588D-ADB8-4462-B727-CA3C34F68C6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30649580-583C-4B6A-9755-80D062662B47}"/>
                  </a:ext>
                </a:extLst>
              </p14:cNvPr>
              <p14:cNvContentPartPr/>
              <p14:nvPr/>
            </p14:nvContentPartPr>
            <p14:xfrm>
              <a:off x="1846276" y="6462633"/>
              <a:ext cx="360" cy="360"/>
            </p14:xfrm>
          </p:contentPart>
        </mc:Choice>
        <mc:Fallback xmlns="">
          <p:pic>
            <p:nvPicPr>
              <p:cNvPr id="12" name="Ink 11">
                <a:extLst>
                  <a:ext uri="{FF2B5EF4-FFF2-40B4-BE49-F238E27FC236}">
                    <a16:creationId xmlns:a16="http://schemas.microsoft.com/office/drawing/2014/main" id="{30649580-583C-4B6A-9755-80D062662B47}"/>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C563E662-A115-4BA9-A520-DAB1F8FFDBA4}"/>
                  </a:ext>
                </a:extLst>
              </p14:cNvPr>
              <p14:cNvContentPartPr/>
              <p14:nvPr/>
            </p14:nvContentPartPr>
            <p14:xfrm>
              <a:off x="-222284" y="4536273"/>
              <a:ext cx="360" cy="360"/>
            </p14:xfrm>
          </p:contentPart>
        </mc:Choice>
        <mc:Fallback xmlns="">
          <p:pic>
            <p:nvPicPr>
              <p:cNvPr id="13" name="Ink 12">
                <a:extLst>
                  <a:ext uri="{FF2B5EF4-FFF2-40B4-BE49-F238E27FC236}">
                    <a16:creationId xmlns:a16="http://schemas.microsoft.com/office/drawing/2014/main" id="{C563E662-A115-4BA9-A520-DAB1F8FFDBA4}"/>
                  </a:ext>
                </a:extLst>
              </p:cNvPr>
              <p:cNvPicPr/>
              <p:nvPr/>
            </p:nvPicPr>
            <p:blipFill>
              <a:blip r:embed="rId5"/>
              <a:stretch>
                <a:fillRect/>
              </a:stretch>
            </p:blipFill>
            <p:spPr>
              <a:xfrm>
                <a:off x="-312284" y="4356633"/>
                <a:ext cx="180000" cy="360000"/>
              </a:xfrm>
              <a:prstGeom prst="rect">
                <a:avLst/>
              </a:prstGeom>
            </p:spPr>
          </p:pic>
        </mc:Fallback>
      </mc:AlternateContent>
    </p:spTree>
    <p:extLst>
      <p:ext uri="{BB962C8B-B14F-4D97-AF65-F5344CB8AC3E}">
        <p14:creationId xmlns:p14="http://schemas.microsoft.com/office/powerpoint/2010/main" val="743716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66922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4588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dirty="0"/>
          </a:p>
        </p:txBody>
      </p:sp>
      <p:pic>
        <p:nvPicPr>
          <p:cNvPr id="6" name="Picture 5">
            <a:extLst>
              <a:ext uri="{FF2B5EF4-FFF2-40B4-BE49-F238E27FC236}">
                <a16:creationId xmlns:a16="http://schemas.microsoft.com/office/drawing/2014/main" id="{50C0E56E-6DF9-1A4A-B8B3-5CCE0E34EE69}"/>
              </a:ext>
            </a:extLst>
          </p:cNvPr>
          <p:cNvPicPr>
            <a:picLocks noChangeAspect="1"/>
          </p:cNvPicPr>
          <p:nvPr/>
        </p:nvPicPr>
        <p:blipFill>
          <a:blip r:embed="rId2"/>
          <a:stretch>
            <a:fillRect/>
          </a:stretch>
        </p:blipFill>
        <p:spPr>
          <a:xfrm>
            <a:off x="340139" y="6371623"/>
            <a:ext cx="2456070" cy="378964"/>
          </a:xfrm>
          <a:prstGeom prst="rect">
            <a:avLst/>
          </a:prstGeom>
        </p:spPr>
      </p:pic>
      <p:pic>
        <p:nvPicPr>
          <p:cNvPr id="7" name="Picture 6">
            <a:extLst>
              <a:ext uri="{FF2B5EF4-FFF2-40B4-BE49-F238E27FC236}">
                <a16:creationId xmlns:a16="http://schemas.microsoft.com/office/drawing/2014/main" id="{11F93DCE-FA02-D440-9E07-8488A5BEFD87}"/>
              </a:ext>
            </a:extLst>
          </p:cNvPr>
          <p:cNvPicPr>
            <a:picLocks noChangeAspect="1"/>
          </p:cNvPicPr>
          <p:nvPr/>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1599084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CFCBCB-1D32-9741-B77A-1BFE02DB6010}"/>
              </a:ext>
            </a:extLst>
          </p:cNvPr>
          <p:cNvPicPr>
            <a:picLocks noChangeAspect="1"/>
          </p:cNvPicPr>
          <p:nvPr/>
        </p:nvPicPr>
        <p:blipFill>
          <a:blip r:embed="rId2"/>
          <a:stretch>
            <a:fillRect/>
          </a:stretch>
        </p:blipFill>
        <p:spPr>
          <a:xfrm>
            <a:off x="340139" y="6371623"/>
            <a:ext cx="2456070" cy="378964"/>
          </a:xfrm>
          <a:prstGeom prst="rect">
            <a:avLst/>
          </a:prstGeom>
        </p:spPr>
      </p:pic>
      <p:pic>
        <p:nvPicPr>
          <p:cNvPr id="6" name="Picture 5">
            <a:extLst>
              <a:ext uri="{FF2B5EF4-FFF2-40B4-BE49-F238E27FC236}">
                <a16:creationId xmlns:a16="http://schemas.microsoft.com/office/drawing/2014/main" id="{8506E48A-1141-0A4A-92F9-E51452A18046}"/>
              </a:ext>
            </a:extLst>
          </p:cNvPr>
          <p:cNvPicPr>
            <a:picLocks noChangeAspect="1"/>
          </p:cNvPicPr>
          <p:nvPr/>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876847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atin typeface="IBM Plex Mono SemiBold" panose="020B0709050203000203" pitchFamily="49" charset="0"/>
              </a:defRPr>
            </a:lvl1pPr>
            <a:lvl2pPr>
              <a:defRPr sz="2800">
                <a:latin typeface="IBM Plex Mono Text" panose="020B0509050203000203" pitchFamily="49" charset="0"/>
              </a:defRPr>
            </a:lvl2pPr>
            <a:lvl3pPr>
              <a:defRPr sz="2400">
                <a:latin typeface="IBM Plex Mono Text" panose="020B0509050203000203" pitchFamily="49" charset="0"/>
              </a:defRPr>
            </a:lvl3pPr>
            <a:lvl4pPr>
              <a:defRPr sz="2000">
                <a:latin typeface="IBM Plex Mono Text" panose="020B0509050203000203" pitchFamily="49" charset="0"/>
              </a:defRPr>
            </a:lvl4pPr>
            <a:lvl5pPr>
              <a:defRPr sz="2000">
                <a:latin typeface="IBM Plex Mono Text" panose="020B0509050203000203" pitchFamily="49"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775974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tif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4785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20C61547-18BE-8345-B662-68E923DBE5F1}"/>
              </a:ext>
            </a:extLst>
          </p:cNvPr>
          <p:cNvPicPr>
            <a:picLocks noChangeAspect="1"/>
          </p:cNvPicPr>
          <p:nvPr/>
        </p:nvPicPr>
        <p:blipFill>
          <a:blip r:embed="rId15"/>
          <a:stretch>
            <a:fillRect/>
          </a:stretch>
        </p:blipFill>
        <p:spPr>
          <a:xfrm>
            <a:off x="340139" y="6371623"/>
            <a:ext cx="2456070" cy="378964"/>
          </a:xfrm>
          <a:prstGeom prst="rect">
            <a:avLst/>
          </a:prstGeom>
        </p:spPr>
      </p:pic>
      <p:pic>
        <p:nvPicPr>
          <p:cNvPr id="8" name="Picture 7">
            <a:extLst>
              <a:ext uri="{FF2B5EF4-FFF2-40B4-BE49-F238E27FC236}">
                <a16:creationId xmlns:a16="http://schemas.microsoft.com/office/drawing/2014/main" id="{A58A02AB-648A-1143-A78D-9F86334C2B64}"/>
              </a:ext>
            </a:extLst>
          </p:cNvPr>
          <p:cNvPicPr>
            <a:picLocks noChangeAspect="1"/>
          </p:cNvPicPr>
          <p:nvPr/>
        </p:nvPicPr>
        <p:blipFill>
          <a:blip r:embed="rId16"/>
          <a:stretch>
            <a:fillRect/>
          </a:stretch>
        </p:blipFill>
        <p:spPr>
          <a:xfrm>
            <a:off x="8475870" y="6371623"/>
            <a:ext cx="3375991" cy="397761"/>
          </a:xfrm>
          <a:prstGeom prst="rect">
            <a:avLst/>
          </a:prstGeom>
        </p:spPr>
      </p:pic>
      <p:pic>
        <p:nvPicPr>
          <p:cNvPr id="4" name="Picture 3">
            <a:extLst>
              <a:ext uri="{FF2B5EF4-FFF2-40B4-BE49-F238E27FC236}">
                <a16:creationId xmlns:a16="http://schemas.microsoft.com/office/drawing/2014/main" id="{4A2884DB-FE2D-4B0A-B81D-5D9FAF9C5FA4}"/>
              </a:ext>
            </a:extLst>
          </p:cNvPr>
          <p:cNvPicPr>
            <a:picLocks noChangeAspect="1"/>
          </p:cNvPicPr>
          <p:nvPr/>
        </p:nvPicPr>
        <p:blipFill>
          <a:blip r:embed="rId17">
            <a:alphaModFix amt="3000"/>
            <a:extLst>
              <a:ext uri="{28A0092B-C50C-407E-A947-70E740481C1C}">
                <a14:useLocalDpi xmlns:a14="http://schemas.microsoft.com/office/drawing/2010/main" val="0"/>
              </a:ext>
            </a:extLst>
          </a:blip>
          <a:stretch>
            <a:fillRect/>
          </a:stretch>
        </p:blipFill>
        <p:spPr>
          <a:xfrm>
            <a:off x="1066800" y="861346"/>
            <a:ext cx="10058400" cy="5699759"/>
          </a:xfrm>
          <a:prstGeom prst="rect">
            <a:avLst/>
          </a:prstGeom>
        </p:spPr>
      </p:pic>
    </p:spTree>
    <p:extLst>
      <p:ext uri="{BB962C8B-B14F-4D97-AF65-F5344CB8AC3E}">
        <p14:creationId xmlns:p14="http://schemas.microsoft.com/office/powerpoint/2010/main" val="34072934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Data" Target="../diagrams/data4.xml"/><Relationship Id="rId18" Type="http://schemas.openxmlformats.org/officeDocument/2006/relationships/image" Target="../media/image34.png"/><Relationship Id="rId3" Type="http://schemas.openxmlformats.org/officeDocument/2006/relationships/diagramLayout" Target="../diagrams/layout2.xml"/><Relationship Id="rId7" Type="http://schemas.openxmlformats.org/officeDocument/2006/relationships/diagramData" Target="../diagrams/data3.xml"/><Relationship Id="rId12" Type="http://schemas.openxmlformats.org/officeDocument/2006/relationships/image" Target="../media/image33.png"/><Relationship Id="rId17" Type="http://schemas.microsoft.com/office/2007/relationships/diagramDrawing" Target="../diagrams/drawing4.xml"/><Relationship Id="rId2" Type="http://schemas.openxmlformats.org/officeDocument/2006/relationships/diagramData" Target="../diagrams/data2.xml"/><Relationship Id="rId16" Type="http://schemas.openxmlformats.org/officeDocument/2006/relationships/diagramColors" Target="../diagrams/colors4.xml"/><Relationship Id="rId20" Type="http://schemas.openxmlformats.org/officeDocument/2006/relationships/image" Target="../media/image36.png"/><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5" Type="http://schemas.openxmlformats.org/officeDocument/2006/relationships/diagramQuickStyle" Target="../diagrams/quickStyle4.xml"/><Relationship Id="rId10" Type="http://schemas.openxmlformats.org/officeDocument/2006/relationships/diagramColors" Target="../diagrams/colors3.xml"/><Relationship Id="rId19" Type="http://schemas.openxmlformats.org/officeDocument/2006/relationships/image" Target="../media/image35.png"/><Relationship Id="rId4" Type="http://schemas.openxmlformats.org/officeDocument/2006/relationships/diagramQuickStyle" Target="../diagrams/quickStyle2.xml"/><Relationship Id="rId9" Type="http://schemas.openxmlformats.org/officeDocument/2006/relationships/diagramQuickStyle" Target="../diagrams/quickStyle3.xml"/><Relationship Id="rId1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8.xml"/><Relationship Id="rId5" Type="http://schemas.openxmlformats.org/officeDocument/2006/relationships/image" Target="../media/image64.png"/><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7B09-E812-45FB-8125-24651451D297}"/>
              </a:ext>
            </a:extLst>
          </p:cNvPr>
          <p:cNvSpPr>
            <a:spLocks noGrp="1"/>
          </p:cNvSpPr>
          <p:nvPr>
            <p:ph type="ctrTitle"/>
          </p:nvPr>
        </p:nvSpPr>
        <p:spPr>
          <a:xfrm>
            <a:off x="0" y="1168401"/>
            <a:ext cx="11833934" cy="2387600"/>
          </a:xfrm>
        </p:spPr>
        <p:txBody>
          <a:bodyPr/>
          <a:lstStyle/>
          <a:p>
            <a:r>
              <a:rPr lang="en-IN" dirty="0"/>
              <a:t>IBM Data Science Capstone Project</a:t>
            </a:r>
          </a:p>
        </p:txBody>
      </p:sp>
      <p:sp>
        <p:nvSpPr>
          <p:cNvPr id="3" name="Subtitle 2">
            <a:extLst>
              <a:ext uri="{FF2B5EF4-FFF2-40B4-BE49-F238E27FC236}">
                <a16:creationId xmlns:a16="http://schemas.microsoft.com/office/drawing/2014/main" id="{FDD37627-3226-4384-94B5-6E616CE13985}"/>
              </a:ext>
            </a:extLst>
          </p:cNvPr>
          <p:cNvSpPr>
            <a:spLocks noGrp="1"/>
          </p:cNvSpPr>
          <p:nvPr>
            <p:ph type="subTitle" idx="1"/>
          </p:nvPr>
        </p:nvSpPr>
        <p:spPr/>
        <p:txBody>
          <a:bodyPr/>
          <a:lstStyle/>
          <a:p>
            <a:r>
              <a:rPr lang="en-IN" dirty="0">
                <a:solidFill>
                  <a:schemeClr val="accent1"/>
                </a:solidFill>
              </a:rPr>
              <a:t>Based on Space X</a:t>
            </a:r>
          </a:p>
        </p:txBody>
      </p:sp>
      <p:pic>
        <p:nvPicPr>
          <p:cNvPr id="7" name="Picture 6">
            <a:extLst>
              <a:ext uri="{FF2B5EF4-FFF2-40B4-BE49-F238E27FC236}">
                <a16:creationId xmlns:a16="http://schemas.microsoft.com/office/drawing/2014/main" id="{F64514F8-3128-4221-B1FF-B069CD734E29}"/>
              </a:ext>
            </a:extLst>
          </p:cNvPr>
          <p:cNvPicPr>
            <a:picLocks noChangeAspect="1"/>
          </p:cNvPicPr>
          <p:nvPr/>
        </p:nvPicPr>
        <p:blipFill rotWithShape="1">
          <a:blip r:embed="rId2">
            <a:extLst>
              <a:ext uri="{28A0092B-C50C-407E-A947-70E740481C1C}">
                <a14:useLocalDpi xmlns:a14="http://schemas.microsoft.com/office/drawing/2010/main" val="0"/>
              </a:ext>
            </a:extLst>
          </a:blip>
          <a:srcRect l="19512" t="44230" r="8363" b="43226"/>
          <a:stretch/>
        </p:blipFill>
        <p:spPr>
          <a:xfrm>
            <a:off x="10220325" y="0"/>
            <a:ext cx="1971675" cy="342900"/>
          </a:xfrm>
          <a:prstGeom prst="rect">
            <a:avLst/>
          </a:prstGeom>
        </p:spPr>
      </p:pic>
      <p:pic>
        <p:nvPicPr>
          <p:cNvPr id="9" name="Graphic 8">
            <a:extLst>
              <a:ext uri="{FF2B5EF4-FFF2-40B4-BE49-F238E27FC236}">
                <a16:creationId xmlns:a16="http://schemas.microsoft.com/office/drawing/2014/main" id="{93D2B424-8103-4DA6-9B70-1DE43469BFD6}"/>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97284" t="-97284" r="-97284" b="-97284"/>
          <a:stretch/>
        </p:blipFill>
        <p:spPr>
          <a:xfrm>
            <a:off x="-828676" y="-1059657"/>
            <a:ext cx="2462213" cy="2462213"/>
          </a:xfrm>
          <a:prstGeom prst="rect">
            <a:avLst/>
          </a:prstGeom>
        </p:spPr>
      </p:pic>
      <p:sp>
        <p:nvSpPr>
          <p:cNvPr id="10" name="TextBox 9">
            <a:extLst>
              <a:ext uri="{FF2B5EF4-FFF2-40B4-BE49-F238E27FC236}">
                <a16:creationId xmlns:a16="http://schemas.microsoft.com/office/drawing/2014/main" id="{14D84AAB-7E4D-4214-9889-FB22F14B548D}"/>
              </a:ext>
            </a:extLst>
          </p:cNvPr>
          <p:cNvSpPr txBox="1"/>
          <p:nvPr/>
        </p:nvSpPr>
        <p:spPr>
          <a:xfrm>
            <a:off x="266330" y="5974672"/>
            <a:ext cx="3249227" cy="369332"/>
          </a:xfrm>
          <a:prstGeom prst="rect">
            <a:avLst/>
          </a:prstGeom>
          <a:noFill/>
        </p:spPr>
        <p:txBody>
          <a:bodyPr wrap="square" rtlCol="0">
            <a:spAutoFit/>
          </a:bodyPr>
          <a:lstStyle/>
          <a:p>
            <a:r>
              <a:rPr lang="en-IN" dirty="0" err="1">
                <a:solidFill>
                  <a:schemeClr val="accent1"/>
                </a:solidFill>
              </a:rPr>
              <a:t>Bharathvarsh</a:t>
            </a:r>
            <a:r>
              <a:rPr lang="en-IN" dirty="0">
                <a:solidFill>
                  <a:schemeClr val="accent1"/>
                </a:solidFill>
              </a:rPr>
              <a:t> Srinivasan</a:t>
            </a:r>
          </a:p>
        </p:txBody>
      </p:sp>
    </p:spTree>
    <p:extLst>
      <p:ext uri="{BB962C8B-B14F-4D97-AF65-F5344CB8AC3E}">
        <p14:creationId xmlns:p14="http://schemas.microsoft.com/office/powerpoint/2010/main" val="40803778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FC07145-05CE-4FE0-BE75-DF1A9DE0CC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730255"/>
            <a:ext cx="10515600" cy="903488"/>
          </a:xfrm>
        </p:spPr>
      </p:pic>
      <p:pic>
        <p:nvPicPr>
          <p:cNvPr id="7" name="Picture 6">
            <a:extLst>
              <a:ext uri="{FF2B5EF4-FFF2-40B4-BE49-F238E27FC236}">
                <a16:creationId xmlns:a16="http://schemas.microsoft.com/office/drawing/2014/main" id="{A06287E7-0F1A-4ECC-8ED3-8CD58BF2E1C9}"/>
              </a:ext>
            </a:extLst>
          </p:cNvPr>
          <p:cNvPicPr>
            <a:picLocks noChangeAspect="1"/>
          </p:cNvPicPr>
          <p:nvPr/>
        </p:nvPicPr>
        <p:blipFill>
          <a:blip r:embed="rId3"/>
          <a:stretch>
            <a:fillRect/>
          </a:stretch>
        </p:blipFill>
        <p:spPr>
          <a:xfrm>
            <a:off x="752475" y="1958044"/>
            <a:ext cx="3212371" cy="493819"/>
          </a:xfrm>
          <a:prstGeom prst="rect">
            <a:avLst/>
          </a:prstGeom>
        </p:spPr>
      </p:pic>
      <p:pic>
        <p:nvPicPr>
          <p:cNvPr id="9" name="Picture 8">
            <a:extLst>
              <a:ext uri="{FF2B5EF4-FFF2-40B4-BE49-F238E27FC236}">
                <a16:creationId xmlns:a16="http://schemas.microsoft.com/office/drawing/2014/main" id="{CC60CEEE-5122-413D-B752-DD3F72358793}"/>
              </a:ext>
            </a:extLst>
          </p:cNvPr>
          <p:cNvPicPr>
            <a:picLocks noChangeAspect="1"/>
          </p:cNvPicPr>
          <p:nvPr/>
        </p:nvPicPr>
        <p:blipFill>
          <a:blip r:embed="rId4"/>
          <a:stretch>
            <a:fillRect/>
          </a:stretch>
        </p:blipFill>
        <p:spPr>
          <a:xfrm>
            <a:off x="752475" y="2527863"/>
            <a:ext cx="2658086" cy="493819"/>
          </a:xfrm>
          <a:prstGeom prst="rect">
            <a:avLst/>
          </a:prstGeom>
        </p:spPr>
      </p:pic>
      <p:pic>
        <p:nvPicPr>
          <p:cNvPr id="12" name="Picture 11">
            <a:extLst>
              <a:ext uri="{FF2B5EF4-FFF2-40B4-BE49-F238E27FC236}">
                <a16:creationId xmlns:a16="http://schemas.microsoft.com/office/drawing/2014/main" id="{FC8BE14E-3105-4AB0-8650-67755AC87C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3173682"/>
            <a:ext cx="3323311" cy="3064460"/>
          </a:xfrm>
          <a:prstGeom prst="rect">
            <a:avLst/>
          </a:prstGeom>
        </p:spPr>
      </p:pic>
      <p:sp>
        <p:nvSpPr>
          <p:cNvPr id="15" name="TextBox 14">
            <a:extLst>
              <a:ext uri="{FF2B5EF4-FFF2-40B4-BE49-F238E27FC236}">
                <a16:creationId xmlns:a16="http://schemas.microsoft.com/office/drawing/2014/main" id="{713136FC-1808-4E5F-A316-D1D8686A66E8}"/>
              </a:ext>
            </a:extLst>
          </p:cNvPr>
          <p:cNvSpPr txBox="1"/>
          <p:nvPr/>
        </p:nvSpPr>
        <p:spPr>
          <a:xfrm>
            <a:off x="752475" y="360923"/>
            <a:ext cx="11201399" cy="369332"/>
          </a:xfrm>
          <a:prstGeom prst="rect">
            <a:avLst/>
          </a:prstGeom>
          <a:noFill/>
        </p:spPr>
        <p:txBody>
          <a:bodyPr wrap="square">
            <a:spAutoFit/>
          </a:bodyPr>
          <a:lstStyle/>
          <a:p>
            <a:r>
              <a:rPr lang="en-US" b="0" i="0" dirty="0">
                <a:solidFill>
                  <a:schemeClr val="accent1"/>
                </a:solidFill>
                <a:effectLst/>
              </a:rPr>
              <a:t>1.Perform an HTTP GET method to request the Falcon9 Launch HTML page, as an HTTP response</a:t>
            </a:r>
            <a:r>
              <a:rPr lang="en-US" b="0" i="0" dirty="0">
                <a:solidFill>
                  <a:schemeClr val="accent1"/>
                </a:solidFill>
                <a:effectLst/>
                <a:latin typeface="Helvetica Neue"/>
              </a:rPr>
              <a:t>.</a:t>
            </a:r>
            <a:endParaRPr lang="en-IN" dirty="0"/>
          </a:p>
        </p:txBody>
      </p:sp>
      <p:sp>
        <p:nvSpPr>
          <p:cNvPr id="18" name="TextBox 17">
            <a:extLst>
              <a:ext uri="{FF2B5EF4-FFF2-40B4-BE49-F238E27FC236}">
                <a16:creationId xmlns:a16="http://schemas.microsoft.com/office/drawing/2014/main" id="{B0C8F73D-4004-4A47-9DFF-7EA9EEDFBCEB}"/>
              </a:ext>
            </a:extLst>
          </p:cNvPr>
          <p:cNvSpPr txBox="1"/>
          <p:nvPr/>
        </p:nvSpPr>
        <p:spPr>
          <a:xfrm>
            <a:off x="752475" y="1709743"/>
            <a:ext cx="5210174" cy="369332"/>
          </a:xfrm>
          <a:prstGeom prst="rect">
            <a:avLst/>
          </a:prstGeom>
          <a:noFill/>
        </p:spPr>
        <p:txBody>
          <a:bodyPr wrap="square" rtlCol="0">
            <a:spAutoFit/>
          </a:bodyPr>
          <a:lstStyle/>
          <a:p>
            <a:r>
              <a:rPr lang="en-IN" dirty="0">
                <a:solidFill>
                  <a:schemeClr val="accent1"/>
                </a:solidFill>
              </a:rPr>
              <a:t>2.Create a BeautifulSoup from the HTML response </a:t>
            </a:r>
          </a:p>
        </p:txBody>
      </p:sp>
      <p:sp>
        <p:nvSpPr>
          <p:cNvPr id="20" name="TextBox 19">
            <a:extLst>
              <a:ext uri="{FF2B5EF4-FFF2-40B4-BE49-F238E27FC236}">
                <a16:creationId xmlns:a16="http://schemas.microsoft.com/office/drawing/2014/main" id="{7172292A-3800-4F42-A80C-44616A38DDA2}"/>
              </a:ext>
            </a:extLst>
          </p:cNvPr>
          <p:cNvSpPr txBox="1"/>
          <p:nvPr/>
        </p:nvSpPr>
        <p:spPr>
          <a:xfrm>
            <a:off x="752475" y="2267197"/>
            <a:ext cx="8686800" cy="369332"/>
          </a:xfrm>
          <a:prstGeom prst="rect">
            <a:avLst/>
          </a:prstGeom>
          <a:noFill/>
        </p:spPr>
        <p:txBody>
          <a:bodyPr wrap="square">
            <a:spAutoFit/>
          </a:bodyPr>
          <a:lstStyle/>
          <a:p>
            <a:r>
              <a:rPr lang="en-US" dirty="0">
                <a:solidFill>
                  <a:schemeClr val="accent1"/>
                </a:solidFill>
              </a:rPr>
              <a:t>3. Collect all relevant column names from the HTML table header</a:t>
            </a:r>
            <a:endParaRPr lang="en-IN" dirty="0">
              <a:solidFill>
                <a:schemeClr val="accent1"/>
              </a:solidFill>
            </a:endParaRPr>
          </a:p>
        </p:txBody>
      </p:sp>
      <p:sp>
        <p:nvSpPr>
          <p:cNvPr id="22" name="TextBox 21">
            <a:extLst>
              <a:ext uri="{FF2B5EF4-FFF2-40B4-BE49-F238E27FC236}">
                <a16:creationId xmlns:a16="http://schemas.microsoft.com/office/drawing/2014/main" id="{082B6566-2581-47CA-A838-46CE89EECC1E}"/>
              </a:ext>
            </a:extLst>
          </p:cNvPr>
          <p:cNvSpPr txBox="1"/>
          <p:nvPr/>
        </p:nvSpPr>
        <p:spPr>
          <a:xfrm>
            <a:off x="752475" y="2868960"/>
            <a:ext cx="12944475" cy="369332"/>
          </a:xfrm>
          <a:prstGeom prst="rect">
            <a:avLst/>
          </a:prstGeom>
          <a:noFill/>
        </p:spPr>
        <p:txBody>
          <a:bodyPr wrap="square">
            <a:spAutoFit/>
          </a:bodyPr>
          <a:lstStyle/>
          <a:p>
            <a:r>
              <a:rPr lang="en-US" dirty="0">
                <a:solidFill>
                  <a:schemeClr val="accent1"/>
                </a:solidFill>
              </a:rPr>
              <a:t>4.Create an empty dictionary with keys from the extracted column names in the previous task. </a:t>
            </a:r>
            <a:endParaRPr lang="en-IN" dirty="0">
              <a:solidFill>
                <a:schemeClr val="accent1"/>
              </a:solidFill>
            </a:endParaRPr>
          </a:p>
        </p:txBody>
      </p:sp>
    </p:spTree>
    <p:extLst>
      <p:ext uri="{BB962C8B-B14F-4D97-AF65-F5344CB8AC3E}">
        <p14:creationId xmlns:p14="http://schemas.microsoft.com/office/powerpoint/2010/main" val="1787982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D8DA9-8143-46E0-8170-5794CD2127D1}"/>
              </a:ext>
            </a:extLst>
          </p:cNvPr>
          <p:cNvSpPr>
            <a:spLocks noGrp="1"/>
          </p:cNvSpPr>
          <p:nvPr>
            <p:ph type="title"/>
          </p:nvPr>
        </p:nvSpPr>
        <p:spPr/>
        <p:txBody>
          <a:bodyPr>
            <a:normAutofit/>
          </a:bodyPr>
          <a:lstStyle/>
          <a:p>
            <a:r>
              <a:rPr lang="en-IN" sz="1800" dirty="0">
                <a:latin typeface="+mn-lt"/>
              </a:rPr>
              <a:t>5.Create a dataframe of </a:t>
            </a:r>
            <a:r>
              <a:rPr lang="en-IN" sz="1800" dirty="0" err="1">
                <a:latin typeface="+mn-lt"/>
              </a:rPr>
              <a:t>launch_dict</a:t>
            </a:r>
            <a:endParaRPr lang="en-IN" sz="1800" dirty="0">
              <a:latin typeface="+mn-lt"/>
            </a:endParaRPr>
          </a:p>
        </p:txBody>
      </p:sp>
      <p:pic>
        <p:nvPicPr>
          <p:cNvPr id="5" name="Content Placeholder 4">
            <a:extLst>
              <a:ext uri="{FF2B5EF4-FFF2-40B4-BE49-F238E27FC236}">
                <a16:creationId xmlns:a16="http://schemas.microsoft.com/office/drawing/2014/main" id="{D26E140F-F41A-4AD1-8199-625E121F32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279320"/>
            <a:ext cx="10515600" cy="3821522"/>
          </a:xfrm>
        </p:spPr>
      </p:pic>
      <p:pic>
        <p:nvPicPr>
          <p:cNvPr id="8" name="Picture 7">
            <a:extLst>
              <a:ext uri="{FF2B5EF4-FFF2-40B4-BE49-F238E27FC236}">
                <a16:creationId xmlns:a16="http://schemas.microsoft.com/office/drawing/2014/main" id="{E4A24CF5-C6C8-4914-A95F-3D463CADD68F}"/>
              </a:ext>
            </a:extLst>
          </p:cNvPr>
          <p:cNvPicPr>
            <a:picLocks noChangeAspect="1"/>
          </p:cNvPicPr>
          <p:nvPr/>
        </p:nvPicPr>
        <p:blipFill>
          <a:blip r:embed="rId3"/>
          <a:stretch>
            <a:fillRect/>
          </a:stretch>
        </p:blipFill>
        <p:spPr>
          <a:xfrm>
            <a:off x="838200" y="5578680"/>
            <a:ext cx="6145301" cy="493819"/>
          </a:xfrm>
          <a:prstGeom prst="rect">
            <a:avLst/>
          </a:prstGeom>
          <a:solidFill>
            <a:schemeClr val="bg1"/>
          </a:solidFill>
        </p:spPr>
      </p:pic>
      <p:sp>
        <p:nvSpPr>
          <p:cNvPr id="9" name="TextBox 8">
            <a:extLst>
              <a:ext uri="{FF2B5EF4-FFF2-40B4-BE49-F238E27FC236}">
                <a16:creationId xmlns:a16="http://schemas.microsoft.com/office/drawing/2014/main" id="{6263BD50-F7F2-4BDA-BE70-9435523A11FC}"/>
              </a:ext>
            </a:extLst>
          </p:cNvPr>
          <p:cNvSpPr txBox="1"/>
          <p:nvPr/>
        </p:nvSpPr>
        <p:spPr>
          <a:xfrm>
            <a:off x="838200" y="5262149"/>
            <a:ext cx="5495925" cy="369332"/>
          </a:xfrm>
          <a:prstGeom prst="rect">
            <a:avLst/>
          </a:prstGeom>
          <a:noFill/>
        </p:spPr>
        <p:txBody>
          <a:bodyPr wrap="square" rtlCol="0">
            <a:spAutoFit/>
          </a:bodyPr>
          <a:lstStyle/>
          <a:p>
            <a:r>
              <a:rPr lang="en-IN" dirty="0">
                <a:solidFill>
                  <a:schemeClr val="accent1"/>
                </a:solidFill>
              </a:rPr>
              <a:t>6.Convert dataframe to CSV</a:t>
            </a:r>
          </a:p>
        </p:txBody>
      </p:sp>
    </p:spTree>
    <p:extLst>
      <p:ext uri="{BB962C8B-B14F-4D97-AF65-F5344CB8AC3E}">
        <p14:creationId xmlns:p14="http://schemas.microsoft.com/office/powerpoint/2010/main" val="2718289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0F93E-C70B-41E1-9D44-564CB0B3AF48}"/>
              </a:ext>
            </a:extLst>
          </p:cNvPr>
          <p:cNvSpPr>
            <a:spLocks noGrp="1"/>
          </p:cNvSpPr>
          <p:nvPr>
            <p:ph type="title"/>
          </p:nvPr>
        </p:nvSpPr>
        <p:spPr/>
        <p:txBody>
          <a:bodyPr/>
          <a:lstStyle/>
          <a:p>
            <a:r>
              <a:rPr lang="en-IN" dirty="0"/>
              <a:t>Data Wrangling</a:t>
            </a:r>
          </a:p>
        </p:txBody>
      </p:sp>
      <p:sp>
        <p:nvSpPr>
          <p:cNvPr id="3" name="Content Placeholder 2">
            <a:extLst>
              <a:ext uri="{FF2B5EF4-FFF2-40B4-BE49-F238E27FC236}">
                <a16:creationId xmlns:a16="http://schemas.microsoft.com/office/drawing/2014/main" id="{06D263D6-9963-4476-89BB-0A1C27AD1012}"/>
              </a:ext>
            </a:extLst>
          </p:cNvPr>
          <p:cNvSpPr>
            <a:spLocks noGrp="1"/>
          </p:cNvSpPr>
          <p:nvPr>
            <p:ph idx="1"/>
          </p:nvPr>
        </p:nvSpPr>
        <p:spPr>
          <a:xfrm>
            <a:off x="838200" y="1690688"/>
            <a:ext cx="10144125" cy="4160838"/>
          </a:xfrm>
        </p:spPr>
        <p:txBody>
          <a:bodyPr>
            <a:normAutofit/>
          </a:bodyPr>
          <a:lstStyle/>
          <a:p>
            <a:pPr marL="0" indent="0">
              <a:buNone/>
            </a:pPr>
            <a:r>
              <a:rPr lang="en-US" sz="1400" dirty="0"/>
              <a:t>Data wrangling is the process of cleaning and unifying messy and complex data sets for easy access and analysis.</a:t>
            </a:r>
          </a:p>
          <a:p>
            <a:pPr marL="0" indent="0">
              <a:buNone/>
            </a:pPr>
            <a:r>
              <a:rPr lang="en-US" sz="1400" dirty="0"/>
              <a:t>With the amount of data and data sources rapidly growing and expanding, it is getting increasingly essential for large amounts of available data to be organized for analysis. This process typically includes manually converting and mapping data from one raw form into another format to allow for more convenient consumption and organization of the data.</a:t>
            </a:r>
            <a:endParaRPr lang="en-IN" sz="1400" dirty="0"/>
          </a:p>
          <a:p>
            <a:pPr marL="0" indent="0">
              <a:buNone/>
            </a:pPr>
            <a:r>
              <a:rPr lang="en-IN" sz="1400" dirty="0"/>
              <a:t>Objectives of Data Wrangling </a:t>
            </a:r>
          </a:p>
          <a:p>
            <a:r>
              <a:rPr lang="en-US" sz="1400" dirty="0">
                <a:solidFill>
                  <a:schemeClr val="accent1"/>
                </a:solidFill>
                <a:effectLst/>
              </a:rPr>
              <a:t>The Goals of Data Wrangling</a:t>
            </a:r>
          </a:p>
          <a:p>
            <a:pPr algn="l">
              <a:buFont typeface="Arial" panose="020B0604020202020204" pitchFamily="34" charset="0"/>
              <a:buChar char="•"/>
            </a:pPr>
            <a:r>
              <a:rPr lang="en-US" sz="1400" b="0" i="0" dirty="0">
                <a:solidFill>
                  <a:schemeClr val="accent1"/>
                </a:solidFill>
                <a:effectLst/>
                <a:latin typeface="HCo Gotham SSm"/>
              </a:rPr>
              <a:t>Reveal a "deeper intelligence" by gathering data from multiple sources</a:t>
            </a:r>
          </a:p>
          <a:p>
            <a:pPr algn="l">
              <a:buFont typeface="Arial" panose="020B0604020202020204" pitchFamily="34" charset="0"/>
              <a:buChar char="•"/>
            </a:pPr>
            <a:r>
              <a:rPr lang="en-US" sz="1400" b="0" i="0" dirty="0">
                <a:solidFill>
                  <a:schemeClr val="accent1"/>
                </a:solidFill>
                <a:effectLst/>
                <a:latin typeface="HCo Gotham SSm"/>
              </a:rPr>
              <a:t>Provide accurate, actionable data in the hands of business analysts in a timely matter</a:t>
            </a:r>
          </a:p>
          <a:p>
            <a:pPr algn="l">
              <a:buFont typeface="Arial" panose="020B0604020202020204" pitchFamily="34" charset="0"/>
              <a:buChar char="•"/>
            </a:pPr>
            <a:r>
              <a:rPr lang="en-US" sz="1400" b="0" i="0" dirty="0">
                <a:solidFill>
                  <a:schemeClr val="accent1"/>
                </a:solidFill>
                <a:effectLst/>
                <a:latin typeface="HCo Gotham SSm"/>
              </a:rPr>
              <a:t>Reduce the time spent collecting and organizing unruly data before it can be utilized</a:t>
            </a:r>
          </a:p>
          <a:p>
            <a:pPr algn="l">
              <a:buFont typeface="Arial" panose="020B0604020202020204" pitchFamily="34" charset="0"/>
              <a:buChar char="•"/>
            </a:pPr>
            <a:r>
              <a:rPr lang="en-US" sz="1400" b="0" i="0" dirty="0">
                <a:solidFill>
                  <a:schemeClr val="accent1"/>
                </a:solidFill>
                <a:effectLst/>
                <a:latin typeface="HCo Gotham SSm"/>
              </a:rPr>
              <a:t>Enable data scientists and analysts to focus on the analysis of data, rather than the wrangling</a:t>
            </a:r>
          </a:p>
          <a:p>
            <a:pPr algn="l">
              <a:buFont typeface="Arial" panose="020B0604020202020204" pitchFamily="34" charset="0"/>
              <a:buChar char="•"/>
            </a:pPr>
            <a:r>
              <a:rPr lang="en-US" sz="1400" b="0" i="0" dirty="0">
                <a:solidFill>
                  <a:schemeClr val="accent1"/>
                </a:solidFill>
                <a:effectLst/>
                <a:latin typeface="HCo Gotham SSm"/>
              </a:rPr>
              <a:t>Drive better decision-making skills by senior leaders in an organization</a:t>
            </a:r>
          </a:p>
          <a:p>
            <a:pPr marL="0" indent="0">
              <a:buNone/>
            </a:pPr>
            <a:endParaRPr lang="en-US" sz="1800" dirty="0"/>
          </a:p>
        </p:txBody>
      </p:sp>
      <p:graphicFrame>
        <p:nvGraphicFramePr>
          <p:cNvPr id="4" name="Diagram 3">
            <a:extLst>
              <a:ext uri="{FF2B5EF4-FFF2-40B4-BE49-F238E27FC236}">
                <a16:creationId xmlns:a16="http://schemas.microsoft.com/office/drawing/2014/main" id="{28F1FD58-AA6B-461B-A5E4-2B6BBD855AFD}"/>
              </a:ext>
            </a:extLst>
          </p:cNvPr>
          <p:cNvGraphicFramePr/>
          <p:nvPr>
            <p:extLst>
              <p:ext uri="{D42A27DB-BD31-4B8C-83A1-F6EECF244321}">
                <p14:modId xmlns:p14="http://schemas.microsoft.com/office/powerpoint/2010/main" val="509308971"/>
              </p:ext>
            </p:extLst>
          </p:nvPr>
        </p:nvGraphicFramePr>
        <p:xfrm>
          <a:off x="936625" y="4764617"/>
          <a:ext cx="6511925" cy="17282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6993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44A0277-3F1E-43E6-9FBB-14B1D251ACC3}"/>
              </a:ext>
            </a:extLst>
          </p:cNvPr>
          <p:cNvSpPr>
            <a:spLocks noGrp="1"/>
          </p:cNvSpPr>
          <p:nvPr>
            <p:ph type="title"/>
          </p:nvPr>
        </p:nvSpPr>
        <p:spPr>
          <a:xfrm>
            <a:off x="982663" y="-419100"/>
            <a:ext cx="3932237" cy="1600200"/>
          </a:xfrm>
        </p:spPr>
        <p:txBody>
          <a:bodyPr/>
          <a:lstStyle/>
          <a:p>
            <a:r>
              <a:rPr lang="en-IN" dirty="0"/>
              <a:t>Launching pads</a:t>
            </a:r>
          </a:p>
        </p:txBody>
      </p:sp>
      <p:sp>
        <p:nvSpPr>
          <p:cNvPr id="8" name="Text Placeholder 7">
            <a:extLst>
              <a:ext uri="{FF2B5EF4-FFF2-40B4-BE49-F238E27FC236}">
                <a16:creationId xmlns:a16="http://schemas.microsoft.com/office/drawing/2014/main" id="{CC07C641-2351-4BA6-AD5F-1DB3E84CB788}"/>
              </a:ext>
            </a:extLst>
          </p:cNvPr>
          <p:cNvSpPr>
            <a:spLocks noGrp="1"/>
          </p:cNvSpPr>
          <p:nvPr>
            <p:ph type="body" sz="half" idx="2"/>
          </p:nvPr>
        </p:nvSpPr>
        <p:spPr>
          <a:xfrm>
            <a:off x="6096000" y="419100"/>
            <a:ext cx="6095998" cy="6305549"/>
          </a:xfrm>
        </p:spPr>
        <p:txBody>
          <a:bodyPr>
            <a:normAutofit/>
          </a:bodyPr>
          <a:lstStyle/>
          <a:p>
            <a:r>
              <a:rPr lang="en-US" sz="1800" dirty="0"/>
              <a:t>Let’s review some of the attributes: Flight Number, Date, Booster version, Payload mass Orbit, Launch Site, Outcome: this is the status of the first stage Flights, Grid Fins: these help with landing Reused, Legs: used in landing  pad, Block, Reused count, Serial, Longitude and latitude of launch Let’s take a look at some of these attributes. The column “</a:t>
            </a:r>
            <a:r>
              <a:rPr lang="en-US" sz="1800" dirty="0" err="1"/>
              <a:t>LaunchSite</a:t>
            </a:r>
            <a:r>
              <a:rPr lang="en-US" sz="1800" dirty="0"/>
              <a:t>” contains the different launch sites, including: Vandenberg AFB Space Launch Kennedy Space Center CCAFS SLC 40 The column orbits are the different orbits of the payload. For Example: LEO: Low Earth orbit (LEO)is an Earth-centered orbit with an altitude of 2,000 km GTO A geosynchronous orbit is a high Earth orbit that allows satellites to match Earth's rotation. It is located at 22,236 miles (35,786 kilometers) above Earth's equator. </a:t>
            </a:r>
          </a:p>
          <a:p>
            <a:r>
              <a:rPr lang="en-US" sz="1800" dirty="0"/>
              <a:t>The column Outcome indicates if the first stage successfully landed. There are 8 of them, for example. True ASDS means the booster successfully landed to a drone ship as shown the following looped video. False ASDS means the mission outcome was unsuccessfully landed to a drone ship as shown in the video loop. Outcome We would like landing outcomes to be converted to Classes y. y. (either 0 or 1). 0 is a bad outcome, that is, the booster did not land. 1 is a good outcome, that is, the booster did land. The variable Y will represent the classification variable that represents the outcome of each launch.</a:t>
            </a:r>
          </a:p>
          <a:p>
            <a:endParaRPr lang="en-IN" dirty="0"/>
          </a:p>
        </p:txBody>
      </p:sp>
      <p:pic>
        <p:nvPicPr>
          <p:cNvPr id="10" name="Picture 9">
            <a:extLst>
              <a:ext uri="{FF2B5EF4-FFF2-40B4-BE49-F238E27FC236}">
                <a16:creationId xmlns:a16="http://schemas.microsoft.com/office/drawing/2014/main" id="{14E150D4-406C-4E02-99CF-CDA3A763B5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517" y="1285874"/>
            <a:ext cx="5452258" cy="3971925"/>
          </a:xfrm>
          <a:prstGeom prst="rect">
            <a:avLst/>
          </a:prstGeom>
        </p:spPr>
      </p:pic>
    </p:spTree>
    <p:extLst>
      <p:ext uri="{BB962C8B-B14F-4D97-AF65-F5344CB8AC3E}">
        <p14:creationId xmlns:p14="http://schemas.microsoft.com/office/powerpoint/2010/main" val="764320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2D8C6AD-BDD3-4D96-9329-2E1B4E2EA4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92081"/>
            <a:ext cx="4382112" cy="514422"/>
          </a:xfrm>
          <a:prstGeom prst="rect">
            <a:avLst/>
          </a:prstGeom>
        </p:spPr>
      </p:pic>
      <p:sp>
        <p:nvSpPr>
          <p:cNvPr id="10" name="Rectangle 1">
            <a:extLst>
              <a:ext uri="{FF2B5EF4-FFF2-40B4-BE49-F238E27FC236}">
                <a16:creationId xmlns:a16="http://schemas.microsoft.com/office/drawing/2014/main" id="{4FCECB3D-0823-4B2F-9B57-B4A58DBAABD5}"/>
              </a:ext>
            </a:extLst>
          </p:cNvPr>
          <p:cNvSpPr>
            <a:spLocks noChangeArrowheads="1"/>
          </p:cNvSpPr>
          <p:nvPr/>
        </p:nvSpPr>
        <p:spPr bwMode="auto">
          <a:xfrm>
            <a:off x="0" y="1678113"/>
            <a:ext cx="12192000" cy="45720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rPr>
              <a:t>df</a:t>
            </a:r>
            <a:r>
              <a:rPr kumimoji="0" lang="en-US" altLang="en-US" sz="10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BA2121"/>
                </a:solidFill>
                <a:effectLst/>
                <a:latin typeface="Courier New" panose="02070309020205020404" pitchFamily="49" charset="0"/>
                <a:cs typeface="Courier New" panose="02070309020205020404" pitchFamily="49" charset="0"/>
              </a:rPr>
              <a:t>'Orbit'</a:t>
            </a:r>
            <a:r>
              <a:rPr kumimoji="0" lang="en-US" altLang="en-US" sz="10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dirty="0">
                <a:ln>
                  <a:noFill/>
                </a:ln>
                <a:solidFill>
                  <a:srgbClr val="666666"/>
                </a:solidFill>
                <a:effectLst/>
                <a:latin typeface="Arial" panose="020B0604020202020204" pitchFamily="34" charset="0"/>
              </a:rPr>
              <a:t>.</a:t>
            </a:r>
            <a:r>
              <a:rPr kumimoji="0" lang="en-US" altLang="en-US" sz="1200" b="0" i="0" u="none" strike="noStrike" cap="none" normalizeH="0" baseline="0" dirty="0" err="1">
                <a:ln>
                  <a:noFill/>
                </a:ln>
                <a:solidFill>
                  <a:schemeClr val="tx1"/>
                </a:solidFill>
                <a:effectLst/>
                <a:latin typeface="Arial" panose="020B0604020202020204" pitchFamily="34" charset="0"/>
              </a:rPr>
              <a:t>value_counts</a:t>
            </a:r>
            <a:r>
              <a:rPr kumimoji="0" lang="en-US" altLang="en-US" sz="10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80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62546218-3281-4CA4-95C7-DF77ACE03E72}"/>
              </a:ext>
            </a:extLst>
          </p:cNvPr>
          <p:cNvSpPr>
            <a:spLocks noChangeArrowheads="1"/>
          </p:cNvSpPr>
          <p:nvPr/>
        </p:nvSpPr>
        <p:spPr bwMode="auto">
          <a:xfrm>
            <a:off x="0" y="2426066"/>
            <a:ext cx="12192000" cy="45720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rPr>
              <a:t>df</a:t>
            </a:r>
            <a:r>
              <a:rPr kumimoji="0" lang="en-US" altLang="en-US" sz="10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BA2121"/>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BA2121"/>
                </a:solidFill>
                <a:effectLst/>
                <a:latin typeface="Courier New" panose="02070309020205020404" pitchFamily="49" charset="0"/>
                <a:cs typeface="Courier New" panose="02070309020205020404" pitchFamily="49" charset="0"/>
              </a:rPr>
              <a:t>LaunchSite</a:t>
            </a:r>
            <a:r>
              <a:rPr kumimoji="0" lang="en-US" altLang="en-US" sz="1000" b="0" i="0" u="none" strike="noStrike" cap="none" normalizeH="0" baseline="0" dirty="0">
                <a:ln>
                  <a:noFill/>
                </a:ln>
                <a:solidFill>
                  <a:srgbClr val="BA2121"/>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dirty="0">
                <a:ln>
                  <a:noFill/>
                </a:ln>
                <a:solidFill>
                  <a:srgbClr val="666666"/>
                </a:solidFill>
                <a:effectLst/>
                <a:latin typeface="Arial" panose="020B0604020202020204" pitchFamily="34" charset="0"/>
              </a:rPr>
              <a:t>.</a:t>
            </a:r>
            <a:r>
              <a:rPr kumimoji="0" lang="en-US" altLang="en-US" sz="1200" b="0" i="0" u="none" strike="noStrike" cap="none" normalizeH="0" baseline="0" dirty="0" err="1">
                <a:ln>
                  <a:noFill/>
                </a:ln>
                <a:solidFill>
                  <a:schemeClr val="tx1"/>
                </a:solidFill>
                <a:effectLst/>
                <a:latin typeface="Arial" panose="020B0604020202020204" pitchFamily="34" charset="0"/>
              </a:rPr>
              <a:t>value_counts</a:t>
            </a:r>
            <a:r>
              <a:rPr kumimoji="0" lang="en-US" altLang="en-US" sz="10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80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12" name="Rectangle 3">
            <a:extLst>
              <a:ext uri="{FF2B5EF4-FFF2-40B4-BE49-F238E27FC236}">
                <a16:creationId xmlns:a16="http://schemas.microsoft.com/office/drawing/2014/main" id="{7F737B71-6C22-4D16-8ACA-69E318219AEB}"/>
              </a:ext>
            </a:extLst>
          </p:cNvPr>
          <p:cNvSpPr>
            <a:spLocks noChangeArrowheads="1"/>
          </p:cNvSpPr>
          <p:nvPr/>
        </p:nvSpPr>
        <p:spPr bwMode="auto">
          <a:xfrm>
            <a:off x="0" y="3214120"/>
            <a:ext cx="12192000" cy="45720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0" i="0" u="none" strike="noStrike" cap="none" normalizeH="0" baseline="0" dirty="0" err="1">
                <a:ln>
                  <a:noFill/>
                </a:ln>
                <a:solidFill>
                  <a:schemeClr val="tx1"/>
                </a:solidFill>
                <a:effectLst/>
                <a:latin typeface="Arial" panose="020B0604020202020204" pitchFamily="34" charset="0"/>
              </a:rPr>
              <a:t>landing_outcomes</a:t>
            </a:r>
            <a:r>
              <a:rPr kumimoji="0" lang="en-US" altLang="en-US" sz="1800" b="0" i="0" u="none" strike="noStrike" cap="none" normalizeH="0" baseline="0" dirty="0">
                <a:ln>
                  <a:noFill/>
                </a:ln>
                <a:solidFill>
                  <a:srgbClr val="666666"/>
                </a:solidFill>
                <a:effectLst/>
                <a:latin typeface="Arial" panose="020B0604020202020204" pitchFamily="34" charset="0"/>
              </a:rPr>
              <a:t>=</a:t>
            </a:r>
            <a:r>
              <a:rPr kumimoji="0" lang="en-US" altLang="en-US" sz="1200" b="0" i="0" u="none" strike="noStrike" cap="none" normalizeH="0" baseline="0" dirty="0">
                <a:ln>
                  <a:noFill/>
                </a:ln>
                <a:solidFill>
                  <a:schemeClr val="tx1"/>
                </a:solidFill>
                <a:effectLst/>
                <a:latin typeface="Arial" panose="020B0604020202020204" pitchFamily="34" charset="0"/>
              </a:rPr>
              <a:t>df</a:t>
            </a:r>
            <a:r>
              <a:rPr kumimoji="0" lang="en-US" altLang="en-US" sz="10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BA2121"/>
                </a:solidFill>
                <a:effectLst/>
                <a:latin typeface="Courier New" panose="02070309020205020404" pitchFamily="49" charset="0"/>
                <a:cs typeface="Courier New" panose="02070309020205020404" pitchFamily="49" charset="0"/>
              </a:rPr>
              <a:t>'Outcome'</a:t>
            </a:r>
            <a:r>
              <a:rPr kumimoji="0" lang="en-US" altLang="en-US" sz="10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dirty="0">
                <a:ln>
                  <a:noFill/>
                </a:ln>
                <a:solidFill>
                  <a:srgbClr val="666666"/>
                </a:solidFill>
                <a:effectLst/>
                <a:latin typeface="Arial" panose="020B0604020202020204" pitchFamily="34" charset="0"/>
              </a:rPr>
              <a:t>.</a:t>
            </a:r>
            <a:r>
              <a:rPr kumimoji="0" lang="en-US" altLang="en-US" sz="1200" b="0" i="0" u="none" strike="noStrike" cap="none" normalizeH="0" baseline="0" dirty="0" err="1">
                <a:ln>
                  <a:noFill/>
                </a:ln>
                <a:solidFill>
                  <a:schemeClr val="tx1"/>
                </a:solidFill>
                <a:effectLst/>
                <a:latin typeface="Arial" panose="020B0604020202020204" pitchFamily="34" charset="0"/>
              </a:rPr>
              <a:t>value_counts</a:t>
            </a:r>
            <a:r>
              <a:rPr kumimoji="0" lang="en-US" altLang="en-US" sz="1000" b="0" i="0" u="none" strike="noStrike" cap="none" normalizeH="0" baseline="0" dirty="0">
                <a:ln>
                  <a:noFill/>
                </a:ln>
                <a:solidFill>
                  <a:srgbClr val="333333"/>
                </a:solidFill>
                <a:effectLst/>
                <a:latin typeface="Courier New" panose="02070309020205020404" pitchFamily="49" charset="0"/>
                <a:cs typeface="Courier New" panose="02070309020205020404" pitchFamily="49" charset="0"/>
              </a:rPr>
              <a:t>()</a:t>
            </a:r>
            <a:r>
              <a:rPr kumimoji="0" lang="en-US" altLang="en-US" sz="80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pic>
        <p:nvPicPr>
          <p:cNvPr id="16" name="Picture 15">
            <a:extLst>
              <a:ext uri="{FF2B5EF4-FFF2-40B4-BE49-F238E27FC236}">
                <a16:creationId xmlns:a16="http://schemas.microsoft.com/office/drawing/2014/main" id="{E59EF3B8-179A-4617-BF87-3E5DE8D3F2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71320"/>
            <a:ext cx="2772162" cy="438211"/>
          </a:xfrm>
          <a:prstGeom prst="rect">
            <a:avLst/>
          </a:prstGeom>
        </p:spPr>
      </p:pic>
      <p:pic>
        <p:nvPicPr>
          <p:cNvPr id="20" name="Picture 19">
            <a:extLst>
              <a:ext uri="{FF2B5EF4-FFF2-40B4-BE49-F238E27FC236}">
                <a16:creationId xmlns:a16="http://schemas.microsoft.com/office/drawing/2014/main" id="{C439330B-4346-4B7A-8549-43C147702A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744153"/>
            <a:ext cx="6191250" cy="671531"/>
          </a:xfrm>
          <a:prstGeom prst="rect">
            <a:avLst/>
          </a:prstGeom>
        </p:spPr>
      </p:pic>
      <p:sp>
        <p:nvSpPr>
          <p:cNvPr id="21" name="Rectangle 6">
            <a:extLst>
              <a:ext uri="{FF2B5EF4-FFF2-40B4-BE49-F238E27FC236}">
                <a16:creationId xmlns:a16="http://schemas.microsoft.com/office/drawing/2014/main" id="{86567D91-13DF-44B8-B2DF-DE9B7294BDF2}"/>
              </a:ext>
            </a:extLst>
          </p:cNvPr>
          <p:cNvSpPr>
            <a:spLocks noChangeArrowheads="1"/>
          </p:cNvSpPr>
          <p:nvPr/>
        </p:nvSpPr>
        <p:spPr bwMode="auto">
          <a:xfrm>
            <a:off x="0" y="5726250"/>
            <a:ext cx="12192000" cy="45720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rPr>
              <a:t>df</a:t>
            </a:r>
            <a:r>
              <a:rPr kumimoji="0" lang="en-US" altLang="en-US" sz="1000" b="0" i="0" u="none" strike="noStrike" cap="none" normalizeH="0" baseline="0">
                <a:ln>
                  <a:noFill/>
                </a:ln>
                <a:solidFill>
                  <a:srgbClr val="333333"/>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a:ln>
                  <a:noFill/>
                </a:ln>
                <a:solidFill>
                  <a:srgbClr val="BA2121"/>
                </a:solidFill>
                <a:effectLst/>
                <a:latin typeface="Courier New" panose="02070309020205020404" pitchFamily="49" charset="0"/>
                <a:cs typeface="Courier New" panose="02070309020205020404" pitchFamily="49" charset="0"/>
              </a:rPr>
              <a:t>"Class"</a:t>
            </a:r>
            <a:r>
              <a:rPr kumimoji="0" lang="en-US" altLang="en-US" sz="1000" b="0" i="0" u="none" strike="noStrike" cap="none" normalizeH="0" baseline="0">
                <a:ln>
                  <a:noFill/>
                </a:ln>
                <a:solidFill>
                  <a:srgbClr val="333333"/>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a:ln>
                  <a:noFill/>
                </a:ln>
                <a:solidFill>
                  <a:srgbClr val="666666"/>
                </a:solidFill>
                <a:effectLst/>
                <a:latin typeface="Arial" panose="020B0604020202020204" pitchFamily="34" charset="0"/>
              </a:rPr>
              <a:t>.</a:t>
            </a:r>
            <a:r>
              <a:rPr kumimoji="0" lang="en-US" altLang="en-US" sz="1200" b="0" i="0" u="none" strike="noStrike" cap="none" normalizeH="0" baseline="0">
                <a:ln>
                  <a:noFill/>
                </a:ln>
                <a:solidFill>
                  <a:schemeClr val="tx1"/>
                </a:solidFill>
                <a:effectLst/>
                <a:latin typeface="Arial" panose="020B0604020202020204" pitchFamily="34" charset="0"/>
              </a:rPr>
              <a:t>mean</a:t>
            </a:r>
            <a:r>
              <a:rPr kumimoji="0" lang="en-US" altLang="en-US" sz="1000" b="0" i="0" u="none" strike="noStrike" cap="none" normalizeH="0" baseline="0">
                <a:ln>
                  <a:noFill/>
                </a:ln>
                <a:solidFill>
                  <a:srgbClr val="333333"/>
                </a:solidFill>
                <a:effectLst/>
                <a:latin typeface="Courier New" panose="02070309020205020404" pitchFamily="49" charset="0"/>
                <a:cs typeface="Courier New" panose="02070309020205020404" pitchFamily="49" charset="0"/>
              </a:rPr>
              <a:t>()</a:t>
            </a:r>
            <a:r>
              <a:rPr kumimoji="0" lang="en-US" altLang="en-US" sz="800" b="0" i="0" u="none" strike="noStrike" cap="none" normalizeH="0" baseline="0">
                <a:ln>
                  <a:noFill/>
                </a:ln>
                <a:solidFill>
                  <a:schemeClr val="tx1"/>
                </a:solidFill>
                <a:effectLst/>
              </a:rPr>
              <a:t> </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22" name="TextBox 21">
            <a:extLst>
              <a:ext uri="{FF2B5EF4-FFF2-40B4-BE49-F238E27FC236}">
                <a16:creationId xmlns:a16="http://schemas.microsoft.com/office/drawing/2014/main" id="{BAE7B243-841B-4917-A056-00CA156E4D57}"/>
              </a:ext>
            </a:extLst>
          </p:cNvPr>
          <p:cNvSpPr txBox="1"/>
          <p:nvPr/>
        </p:nvSpPr>
        <p:spPr>
          <a:xfrm>
            <a:off x="0" y="464168"/>
            <a:ext cx="9391650" cy="369332"/>
          </a:xfrm>
          <a:prstGeom prst="rect">
            <a:avLst/>
          </a:prstGeom>
          <a:noFill/>
        </p:spPr>
        <p:txBody>
          <a:bodyPr wrap="square" rtlCol="0">
            <a:spAutoFit/>
          </a:bodyPr>
          <a:lstStyle/>
          <a:p>
            <a:r>
              <a:rPr lang="en-IN" dirty="0">
                <a:solidFill>
                  <a:schemeClr val="accent1"/>
                </a:solidFill>
              </a:rPr>
              <a:t>1.Determine No. of Launches using </a:t>
            </a:r>
            <a:r>
              <a:rPr lang="en-IN" dirty="0" err="1">
                <a:solidFill>
                  <a:schemeClr val="accent1"/>
                </a:solidFill>
              </a:rPr>
              <a:t>value_counts</a:t>
            </a:r>
            <a:r>
              <a:rPr lang="en-IN" dirty="0">
                <a:solidFill>
                  <a:schemeClr val="accent1"/>
                </a:solidFill>
              </a:rPr>
              <a:t>()</a:t>
            </a:r>
          </a:p>
        </p:txBody>
      </p:sp>
      <p:sp>
        <p:nvSpPr>
          <p:cNvPr id="23" name="TextBox 22">
            <a:extLst>
              <a:ext uri="{FF2B5EF4-FFF2-40B4-BE49-F238E27FC236}">
                <a16:creationId xmlns:a16="http://schemas.microsoft.com/office/drawing/2014/main" id="{508D3FD0-05DC-455C-ABFC-CBA2499C86B0}"/>
              </a:ext>
            </a:extLst>
          </p:cNvPr>
          <p:cNvSpPr txBox="1"/>
          <p:nvPr/>
        </p:nvSpPr>
        <p:spPr>
          <a:xfrm>
            <a:off x="0" y="1323993"/>
            <a:ext cx="10506075" cy="369332"/>
          </a:xfrm>
          <a:prstGeom prst="rect">
            <a:avLst/>
          </a:prstGeom>
          <a:noFill/>
        </p:spPr>
        <p:txBody>
          <a:bodyPr wrap="square" rtlCol="0">
            <a:spAutoFit/>
          </a:bodyPr>
          <a:lstStyle/>
          <a:p>
            <a:r>
              <a:rPr lang="en-US" dirty="0">
                <a:solidFill>
                  <a:schemeClr val="accent1"/>
                </a:solidFill>
              </a:rPr>
              <a:t>2.Determine the number and occurrence of each orbit in the column Orbit using </a:t>
            </a:r>
            <a:r>
              <a:rPr lang="en-US" dirty="0" err="1">
                <a:solidFill>
                  <a:schemeClr val="accent1"/>
                </a:solidFill>
              </a:rPr>
              <a:t>value_counts</a:t>
            </a:r>
            <a:r>
              <a:rPr lang="en-US" dirty="0">
                <a:solidFill>
                  <a:schemeClr val="accent1"/>
                </a:solidFill>
              </a:rPr>
              <a:t>()</a:t>
            </a:r>
            <a:endParaRPr lang="en-IN" dirty="0">
              <a:solidFill>
                <a:schemeClr val="accent1"/>
              </a:solidFill>
            </a:endParaRPr>
          </a:p>
        </p:txBody>
      </p:sp>
      <p:sp>
        <p:nvSpPr>
          <p:cNvPr id="24" name="TextBox 23">
            <a:extLst>
              <a:ext uri="{FF2B5EF4-FFF2-40B4-BE49-F238E27FC236}">
                <a16:creationId xmlns:a16="http://schemas.microsoft.com/office/drawing/2014/main" id="{36733076-AF4D-4A85-9A06-05471C444CCA}"/>
              </a:ext>
            </a:extLst>
          </p:cNvPr>
          <p:cNvSpPr txBox="1"/>
          <p:nvPr/>
        </p:nvSpPr>
        <p:spPr>
          <a:xfrm>
            <a:off x="0" y="2138906"/>
            <a:ext cx="9620250" cy="646331"/>
          </a:xfrm>
          <a:prstGeom prst="rect">
            <a:avLst/>
          </a:prstGeom>
          <a:noFill/>
        </p:spPr>
        <p:txBody>
          <a:bodyPr wrap="square" rtlCol="0">
            <a:spAutoFit/>
          </a:bodyPr>
          <a:lstStyle/>
          <a:p>
            <a:r>
              <a:rPr lang="en-US" dirty="0">
                <a:solidFill>
                  <a:schemeClr val="accent1"/>
                </a:solidFill>
              </a:rPr>
              <a:t>3.Determine the number and occurrence of each Launch Site using  </a:t>
            </a:r>
            <a:r>
              <a:rPr lang="en-US" dirty="0" err="1">
                <a:solidFill>
                  <a:schemeClr val="accent1"/>
                </a:solidFill>
              </a:rPr>
              <a:t>value_counts</a:t>
            </a:r>
            <a:r>
              <a:rPr lang="en-US" dirty="0">
                <a:solidFill>
                  <a:schemeClr val="accent1"/>
                </a:solidFill>
              </a:rPr>
              <a:t>()</a:t>
            </a:r>
            <a:endParaRPr lang="en-IN" dirty="0">
              <a:solidFill>
                <a:schemeClr val="accent1"/>
              </a:solidFill>
            </a:endParaRPr>
          </a:p>
          <a:p>
            <a:endParaRPr lang="en-IN" dirty="0"/>
          </a:p>
        </p:txBody>
      </p:sp>
      <p:sp>
        <p:nvSpPr>
          <p:cNvPr id="28" name="TextBox 27">
            <a:extLst>
              <a:ext uri="{FF2B5EF4-FFF2-40B4-BE49-F238E27FC236}">
                <a16:creationId xmlns:a16="http://schemas.microsoft.com/office/drawing/2014/main" id="{A5BACD63-EF1C-4048-8E6D-D3B9A41994E4}"/>
              </a:ext>
            </a:extLst>
          </p:cNvPr>
          <p:cNvSpPr txBox="1"/>
          <p:nvPr/>
        </p:nvSpPr>
        <p:spPr>
          <a:xfrm>
            <a:off x="38100" y="2851486"/>
            <a:ext cx="12306300" cy="369332"/>
          </a:xfrm>
          <a:prstGeom prst="rect">
            <a:avLst/>
          </a:prstGeom>
          <a:noFill/>
        </p:spPr>
        <p:txBody>
          <a:bodyPr wrap="square" rtlCol="0">
            <a:spAutoFit/>
          </a:bodyPr>
          <a:lstStyle/>
          <a:p>
            <a:r>
              <a:rPr lang="en-US" dirty="0">
                <a:solidFill>
                  <a:schemeClr val="accent1"/>
                </a:solidFill>
              </a:rPr>
              <a:t>4.Use.value_counts() on the column Outcome to determine the number of landing outcomes.</a:t>
            </a:r>
            <a:endParaRPr lang="en-IN" dirty="0">
              <a:solidFill>
                <a:schemeClr val="accent1"/>
              </a:solidFill>
            </a:endParaRPr>
          </a:p>
        </p:txBody>
      </p:sp>
      <p:sp>
        <p:nvSpPr>
          <p:cNvPr id="29" name="TextBox 28">
            <a:extLst>
              <a:ext uri="{FF2B5EF4-FFF2-40B4-BE49-F238E27FC236}">
                <a16:creationId xmlns:a16="http://schemas.microsoft.com/office/drawing/2014/main" id="{2707C320-BAAC-4888-86AE-C1C5B9ABCE91}"/>
              </a:ext>
            </a:extLst>
          </p:cNvPr>
          <p:cNvSpPr txBox="1"/>
          <p:nvPr/>
        </p:nvSpPr>
        <p:spPr>
          <a:xfrm>
            <a:off x="0" y="4109531"/>
            <a:ext cx="11229975" cy="646331"/>
          </a:xfrm>
          <a:prstGeom prst="rect">
            <a:avLst/>
          </a:prstGeom>
          <a:noFill/>
        </p:spPr>
        <p:txBody>
          <a:bodyPr wrap="square" rtlCol="0">
            <a:spAutoFit/>
          </a:bodyPr>
          <a:lstStyle/>
          <a:p>
            <a:r>
              <a:rPr lang="en-US" dirty="0">
                <a:solidFill>
                  <a:schemeClr val="accent1"/>
                </a:solidFill>
              </a:rPr>
              <a:t>5.Using the Outcome, create a list where the element is zero if the corresponding row in Outcome is in the set </a:t>
            </a:r>
            <a:r>
              <a:rPr lang="en-US" dirty="0" err="1">
                <a:solidFill>
                  <a:schemeClr val="accent1"/>
                </a:solidFill>
              </a:rPr>
              <a:t>bad_outcome</a:t>
            </a:r>
            <a:r>
              <a:rPr lang="en-US" dirty="0">
                <a:solidFill>
                  <a:schemeClr val="accent1"/>
                </a:solidFill>
              </a:rPr>
              <a:t>; otherwise, it's one</a:t>
            </a:r>
            <a:endParaRPr lang="en-IN" dirty="0">
              <a:solidFill>
                <a:schemeClr val="accent1"/>
              </a:solidFill>
            </a:endParaRPr>
          </a:p>
        </p:txBody>
      </p:sp>
      <p:sp>
        <p:nvSpPr>
          <p:cNvPr id="30" name="TextBox 29">
            <a:extLst>
              <a:ext uri="{FF2B5EF4-FFF2-40B4-BE49-F238E27FC236}">
                <a16:creationId xmlns:a16="http://schemas.microsoft.com/office/drawing/2014/main" id="{0FB3A1D7-97FE-457F-A22F-3E3F0876F762}"/>
              </a:ext>
            </a:extLst>
          </p:cNvPr>
          <p:cNvSpPr txBox="1"/>
          <p:nvPr/>
        </p:nvSpPr>
        <p:spPr>
          <a:xfrm>
            <a:off x="-66675" y="5386301"/>
            <a:ext cx="4876800" cy="369332"/>
          </a:xfrm>
          <a:prstGeom prst="rect">
            <a:avLst/>
          </a:prstGeom>
          <a:noFill/>
        </p:spPr>
        <p:txBody>
          <a:bodyPr wrap="square" rtlCol="0">
            <a:spAutoFit/>
          </a:bodyPr>
          <a:lstStyle/>
          <a:p>
            <a:r>
              <a:rPr lang="en-IN" dirty="0">
                <a:solidFill>
                  <a:schemeClr val="accent1"/>
                </a:solidFill>
              </a:rPr>
              <a:t>6.Calculate the success rate using .mean()</a:t>
            </a:r>
          </a:p>
        </p:txBody>
      </p:sp>
    </p:spTree>
    <p:extLst>
      <p:ext uri="{BB962C8B-B14F-4D97-AF65-F5344CB8AC3E}">
        <p14:creationId xmlns:p14="http://schemas.microsoft.com/office/powerpoint/2010/main" val="2757945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310686-E434-474B-9706-ABF3EB6AE1AF}"/>
              </a:ext>
            </a:extLst>
          </p:cNvPr>
          <p:cNvSpPr>
            <a:spLocks noGrp="1"/>
          </p:cNvSpPr>
          <p:nvPr>
            <p:ph type="title"/>
          </p:nvPr>
        </p:nvSpPr>
        <p:spPr/>
        <p:txBody>
          <a:bodyPr/>
          <a:lstStyle/>
          <a:p>
            <a:r>
              <a:rPr lang="en-IN" dirty="0"/>
              <a:t>EDA-Exploratory Data Analysis</a:t>
            </a:r>
          </a:p>
        </p:txBody>
      </p:sp>
      <p:sp>
        <p:nvSpPr>
          <p:cNvPr id="8" name="TextBox 7">
            <a:extLst>
              <a:ext uri="{FF2B5EF4-FFF2-40B4-BE49-F238E27FC236}">
                <a16:creationId xmlns:a16="http://schemas.microsoft.com/office/drawing/2014/main" id="{9F1EA49F-8C06-4F83-B699-82C68C294E88}"/>
              </a:ext>
            </a:extLst>
          </p:cNvPr>
          <p:cNvSpPr txBox="1"/>
          <p:nvPr/>
        </p:nvSpPr>
        <p:spPr>
          <a:xfrm>
            <a:off x="836611" y="1690688"/>
            <a:ext cx="11460163" cy="3385542"/>
          </a:xfrm>
          <a:prstGeom prst="rect">
            <a:avLst/>
          </a:prstGeom>
          <a:noFill/>
        </p:spPr>
        <p:txBody>
          <a:bodyPr wrap="square" rtlCol="0">
            <a:spAutoFit/>
          </a:bodyPr>
          <a:lstStyle/>
          <a:p>
            <a:pPr algn="l"/>
            <a:r>
              <a:rPr lang="en-US" sz="2800" b="1" i="0" dirty="0">
                <a:solidFill>
                  <a:schemeClr val="accent1"/>
                </a:solidFill>
                <a:effectLst/>
                <a:latin typeface="OpenSans"/>
              </a:rPr>
              <a:t>Introduction</a:t>
            </a:r>
          </a:p>
          <a:p>
            <a:pPr algn="l"/>
            <a:r>
              <a:rPr lang="en-US" sz="2400" b="0" i="0" dirty="0">
                <a:solidFill>
                  <a:schemeClr val="accent1"/>
                </a:solidFill>
                <a:effectLst/>
                <a:latin typeface="OpenSans"/>
              </a:rPr>
              <a:t>Exploratory Data Analysis is the first step of any data science project. </a:t>
            </a:r>
          </a:p>
          <a:p>
            <a:pPr algn="l"/>
            <a:r>
              <a:rPr lang="en-US" sz="2400" b="0" i="0" dirty="0">
                <a:solidFill>
                  <a:schemeClr val="accent1"/>
                </a:solidFill>
                <a:effectLst/>
                <a:latin typeface="OpenSans"/>
              </a:rPr>
              <a:t>We will perform some Exploratory Data Analysis using a database. </a:t>
            </a:r>
          </a:p>
          <a:p>
            <a:pPr algn="l"/>
            <a:r>
              <a:rPr lang="en-US" sz="2400" b="0" i="0" dirty="0">
                <a:solidFill>
                  <a:schemeClr val="accent1"/>
                </a:solidFill>
                <a:effectLst/>
                <a:latin typeface="OpenSans"/>
              </a:rPr>
              <a:t>We will see if the data can be used to automatically determine if </a:t>
            </a:r>
          </a:p>
          <a:p>
            <a:pPr algn="l"/>
            <a:r>
              <a:rPr lang="en-US" sz="2400" b="0" i="0" dirty="0">
                <a:solidFill>
                  <a:schemeClr val="accent1"/>
                </a:solidFill>
                <a:effectLst/>
                <a:latin typeface="OpenSans"/>
              </a:rPr>
              <a:t>the Falcon 9’s second stage will land. </a:t>
            </a:r>
          </a:p>
          <a:p>
            <a:pPr algn="l"/>
            <a:r>
              <a:rPr lang="en-US" sz="2400" b="0" i="0" dirty="0">
                <a:solidFill>
                  <a:schemeClr val="accent1"/>
                </a:solidFill>
                <a:effectLst/>
                <a:latin typeface="OpenSans"/>
              </a:rPr>
              <a:t>Some attributes can be used to determine if the first stage can be reused. </a:t>
            </a:r>
          </a:p>
          <a:p>
            <a:pPr algn="l"/>
            <a:r>
              <a:rPr lang="en-US" sz="2400" b="0" i="0" dirty="0">
                <a:solidFill>
                  <a:schemeClr val="accent1"/>
                </a:solidFill>
                <a:effectLst/>
                <a:latin typeface="OpenSans"/>
              </a:rPr>
              <a:t>We can then use these features with machine learning to automatically predict if the first </a:t>
            </a:r>
          </a:p>
          <a:p>
            <a:pPr algn="l"/>
            <a:r>
              <a:rPr lang="en-US" sz="2400" b="0" i="0" dirty="0">
                <a:solidFill>
                  <a:schemeClr val="accent1"/>
                </a:solidFill>
                <a:effectLst/>
                <a:latin typeface="OpenSans"/>
              </a:rPr>
              <a:t>stage can land successfully, for example.</a:t>
            </a:r>
            <a:endParaRPr lang="en-IN" sz="2400" dirty="0">
              <a:solidFill>
                <a:schemeClr val="accent1"/>
              </a:solidFill>
            </a:endParaRPr>
          </a:p>
          <a:p>
            <a:endParaRPr lang="en-IN" dirty="0"/>
          </a:p>
        </p:txBody>
      </p:sp>
    </p:spTree>
    <p:extLst>
      <p:ext uri="{BB962C8B-B14F-4D97-AF65-F5344CB8AC3E}">
        <p14:creationId xmlns:p14="http://schemas.microsoft.com/office/powerpoint/2010/main" val="17995155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A9DB22A-ECFF-4EC4-9A2F-76E28BFA9C97}"/>
              </a:ext>
            </a:extLst>
          </p:cNvPr>
          <p:cNvSpPr txBox="1"/>
          <p:nvPr/>
        </p:nvSpPr>
        <p:spPr>
          <a:xfrm>
            <a:off x="285751" y="418327"/>
            <a:ext cx="5219700" cy="5355312"/>
          </a:xfrm>
          <a:prstGeom prst="rect">
            <a:avLst/>
          </a:prstGeom>
          <a:noFill/>
        </p:spPr>
        <p:txBody>
          <a:bodyPr wrap="square" rtlCol="0">
            <a:spAutoFit/>
          </a:bodyPr>
          <a:lstStyle/>
          <a:p>
            <a:r>
              <a:rPr lang="en-US" sz="2000" b="1" dirty="0">
                <a:solidFill>
                  <a:schemeClr val="accent1"/>
                </a:solidFill>
              </a:rPr>
              <a:t>Context</a:t>
            </a:r>
          </a:p>
          <a:p>
            <a:r>
              <a:rPr lang="en-US" dirty="0">
                <a:solidFill>
                  <a:schemeClr val="accent1"/>
                </a:solidFill>
              </a:rPr>
              <a:t>We can observe that the success rate since 2013 has improved. We can incorporate this as a feature via launch Number. We see that different launch sites have different success rates. As a result, they can be used to help determine if the first stage will land successfully. CCAFS LC-40 has a success rate of 60%, while KSC LC-39A and VAFB SLC 4E have a success rate of around 77%. Combining attributes also gives us more information. If we overlay the result of the landing outcomes as a color we see that CCAFS LC-40, has a success rate of 60%, but if the mass is above 10,000 kg the success rate is 100%. Therefore, we will combine multiple features. We will determine what attributes are correlated with successful landings. The categorical variables will be converted using one hot encoding, preparing the data for a machine learning model that will predict if the first stage will successfully land.</a:t>
            </a:r>
            <a:endParaRPr lang="en-IN" dirty="0">
              <a:solidFill>
                <a:schemeClr val="accent1"/>
              </a:solidFill>
            </a:endParaRPr>
          </a:p>
        </p:txBody>
      </p:sp>
      <p:pic>
        <p:nvPicPr>
          <p:cNvPr id="15" name="Picture 14">
            <a:extLst>
              <a:ext uri="{FF2B5EF4-FFF2-40B4-BE49-F238E27FC236}">
                <a16:creationId xmlns:a16="http://schemas.microsoft.com/office/drawing/2014/main" id="{0E67427A-4665-468B-8FB6-1209CC8F43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4200" y="3087615"/>
            <a:ext cx="4263258" cy="3143224"/>
          </a:xfrm>
          <a:prstGeom prst="rect">
            <a:avLst/>
          </a:prstGeom>
        </p:spPr>
      </p:pic>
      <p:pic>
        <p:nvPicPr>
          <p:cNvPr id="17" name="Picture 16">
            <a:extLst>
              <a:ext uri="{FF2B5EF4-FFF2-40B4-BE49-F238E27FC236}">
                <a16:creationId xmlns:a16="http://schemas.microsoft.com/office/drawing/2014/main" id="{C58CA0C1-8158-4A8F-ADBA-944CB4DD58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4200" y="280714"/>
            <a:ext cx="4263258" cy="2853011"/>
          </a:xfrm>
          <a:prstGeom prst="rect">
            <a:avLst/>
          </a:prstGeom>
        </p:spPr>
      </p:pic>
    </p:spTree>
    <p:extLst>
      <p:ext uri="{BB962C8B-B14F-4D97-AF65-F5344CB8AC3E}">
        <p14:creationId xmlns:p14="http://schemas.microsoft.com/office/powerpoint/2010/main" val="331104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021D5-C93A-4524-A034-6D733ECE791C}"/>
              </a:ext>
            </a:extLst>
          </p:cNvPr>
          <p:cNvSpPr>
            <a:spLocks noGrp="1"/>
          </p:cNvSpPr>
          <p:nvPr>
            <p:ph type="title"/>
          </p:nvPr>
        </p:nvSpPr>
        <p:spPr/>
        <p:txBody>
          <a:bodyPr/>
          <a:lstStyle/>
          <a:p>
            <a:r>
              <a:rPr lang="en-IN" dirty="0"/>
              <a:t>EDA with SQL</a:t>
            </a:r>
          </a:p>
        </p:txBody>
      </p:sp>
      <p:sp>
        <p:nvSpPr>
          <p:cNvPr id="3" name="Content Placeholder 2">
            <a:extLst>
              <a:ext uri="{FF2B5EF4-FFF2-40B4-BE49-F238E27FC236}">
                <a16:creationId xmlns:a16="http://schemas.microsoft.com/office/drawing/2014/main" id="{BA6EEC00-243D-4245-9620-7FACC9A1FAC8}"/>
              </a:ext>
            </a:extLst>
          </p:cNvPr>
          <p:cNvSpPr>
            <a:spLocks noGrp="1"/>
          </p:cNvSpPr>
          <p:nvPr>
            <p:ph idx="1"/>
          </p:nvPr>
        </p:nvSpPr>
        <p:spPr>
          <a:xfrm>
            <a:off x="754602" y="1491448"/>
            <a:ext cx="10599198" cy="4550577"/>
          </a:xfrm>
        </p:spPr>
        <p:txBody>
          <a:bodyPr>
            <a:normAutofit fontScale="85000" lnSpcReduction="20000"/>
          </a:bodyPr>
          <a:lstStyle/>
          <a:p>
            <a:pPr marL="0" indent="0">
              <a:buNone/>
            </a:pPr>
            <a:r>
              <a:rPr lang="en-US" sz="2000" b="1" dirty="0">
                <a:solidFill>
                  <a:schemeClr val="accent1"/>
                </a:solidFill>
                <a:latin typeface="+mn-lt"/>
              </a:rPr>
              <a:t>Objectives</a:t>
            </a:r>
            <a:endParaRPr lang="en-US" sz="2000" b="1" i="0" dirty="0">
              <a:solidFill>
                <a:schemeClr val="accent1"/>
              </a:solidFill>
              <a:effectLst/>
              <a:latin typeface="+mn-lt"/>
            </a:endParaRPr>
          </a:p>
          <a:p>
            <a:r>
              <a:rPr lang="en-US" sz="1800" b="0" i="0" dirty="0">
                <a:solidFill>
                  <a:schemeClr val="accent1"/>
                </a:solidFill>
                <a:effectLst/>
                <a:latin typeface="+mn-lt"/>
              </a:rPr>
              <a:t>Understand the </a:t>
            </a:r>
            <a:r>
              <a:rPr lang="en-US" sz="1800" b="0" i="0" dirty="0" err="1">
                <a:solidFill>
                  <a:schemeClr val="accent1"/>
                </a:solidFill>
                <a:effectLst/>
                <a:latin typeface="+mn-lt"/>
              </a:rPr>
              <a:t>Spacex</a:t>
            </a:r>
            <a:r>
              <a:rPr lang="en-US" sz="1800" b="0" i="0" dirty="0">
                <a:solidFill>
                  <a:schemeClr val="accent1"/>
                </a:solidFill>
                <a:effectLst/>
                <a:latin typeface="+mn-lt"/>
              </a:rPr>
              <a:t> </a:t>
            </a:r>
            <a:r>
              <a:rPr lang="en-US" sz="1800" b="0" i="0" dirty="0" err="1">
                <a:solidFill>
                  <a:schemeClr val="accent1"/>
                </a:solidFill>
                <a:effectLst/>
                <a:latin typeface="+mn-lt"/>
              </a:rPr>
              <a:t>DataSet</a:t>
            </a:r>
            <a:endParaRPr lang="en-US" sz="1800" b="0" i="0" dirty="0">
              <a:solidFill>
                <a:schemeClr val="accent1"/>
              </a:solidFill>
              <a:effectLst/>
              <a:latin typeface="+mn-lt"/>
            </a:endParaRPr>
          </a:p>
          <a:p>
            <a:r>
              <a:rPr lang="en-US" sz="1800" b="0" i="0" dirty="0">
                <a:solidFill>
                  <a:schemeClr val="accent1"/>
                </a:solidFill>
                <a:effectLst/>
                <a:latin typeface="+mn-lt"/>
              </a:rPr>
              <a:t>Load the dataset into the corresponding table in a Db2 database</a:t>
            </a:r>
          </a:p>
          <a:p>
            <a:r>
              <a:rPr lang="en-US" sz="1800" b="0" i="0" dirty="0">
                <a:solidFill>
                  <a:schemeClr val="accent1"/>
                </a:solidFill>
                <a:effectLst/>
                <a:latin typeface="+mn-lt"/>
              </a:rPr>
              <a:t>Execute SQL queries to answer assignment questions</a:t>
            </a:r>
          </a:p>
          <a:p>
            <a:pPr marL="0" indent="0">
              <a:buNone/>
            </a:pPr>
            <a:r>
              <a:rPr lang="en-US" sz="1800" dirty="0">
                <a:solidFill>
                  <a:schemeClr val="accent1"/>
                </a:solidFill>
                <a:latin typeface="+mn-lt"/>
              </a:rPr>
              <a:t>Tasks Given:</a:t>
            </a:r>
          </a:p>
          <a:p>
            <a:pPr marL="0" indent="0">
              <a:buNone/>
            </a:pPr>
            <a:r>
              <a:rPr lang="en-US" sz="1800" b="0" i="0" dirty="0">
                <a:solidFill>
                  <a:schemeClr val="accent1"/>
                </a:solidFill>
                <a:effectLst/>
                <a:latin typeface="+mn-lt"/>
              </a:rPr>
              <a:t>Display the names of the unique launch sites in the space mission</a:t>
            </a:r>
          </a:p>
          <a:p>
            <a:pPr marL="0" indent="0">
              <a:buNone/>
            </a:pPr>
            <a:r>
              <a:rPr lang="en-US" sz="1800" b="0" i="0" dirty="0">
                <a:solidFill>
                  <a:schemeClr val="accent1"/>
                </a:solidFill>
                <a:effectLst/>
                <a:latin typeface="+mn-lt"/>
              </a:rPr>
              <a:t>Display 5 records where launch sites begin with the string 'CCA'</a:t>
            </a:r>
          </a:p>
          <a:p>
            <a:pPr marL="0" indent="0">
              <a:buNone/>
            </a:pPr>
            <a:r>
              <a:rPr lang="en-US" sz="1800" b="0" i="0" dirty="0">
                <a:solidFill>
                  <a:schemeClr val="accent1"/>
                </a:solidFill>
                <a:effectLst/>
                <a:latin typeface="+mn-lt"/>
              </a:rPr>
              <a:t>Display the total payload mass carried by boosters launched by NASA (CRS)</a:t>
            </a:r>
          </a:p>
          <a:p>
            <a:pPr marL="0" indent="0">
              <a:buNone/>
            </a:pPr>
            <a:r>
              <a:rPr lang="en-US" sz="1800" b="0" i="0" dirty="0">
                <a:solidFill>
                  <a:schemeClr val="accent1"/>
                </a:solidFill>
                <a:effectLst/>
                <a:latin typeface="+mn-lt"/>
              </a:rPr>
              <a:t>Display average payload mass carried by booster version F9 v1.1</a:t>
            </a:r>
          </a:p>
          <a:p>
            <a:pPr marL="0" indent="0">
              <a:buNone/>
            </a:pPr>
            <a:r>
              <a:rPr lang="en-US" sz="1800" b="0" i="0" dirty="0">
                <a:solidFill>
                  <a:schemeClr val="accent1"/>
                </a:solidFill>
                <a:effectLst/>
                <a:latin typeface="+mn-lt"/>
              </a:rPr>
              <a:t>List the date when the first successful landing outcome in ground pad was </a:t>
            </a:r>
            <a:r>
              <a:rPr lang="en-US" sz="1800" b="0" i="0" dirty="0" err="1">
                <a:solidFill>
                  <a:schemeClr val="accent1"/>
                </a:solidFill>
                <a:effectLst/>
                <a:latin typeface="+mn-lt"/>
              </a:rPr>
              <a:t>acheived</a:t>
            </a:r>
            <a:r>
              <a:rPr lang="en-US" sz="1800" b="0" i="0" dirty="0">
                <a:solidFill>
                  <a:schemeClr val="accent1"/>
                </a:solidFill>
                <a:effectLst/>
                <a:latin typeface="+mn-lt"/>
              </a:rPr>
              <a:t>.</a:t>
            </a:r>
          </a:p>
          <a:p>
            <a:pPr marL="0" indent="0">
              <a:buNone/>
            </a:pPr>
            <a:r>
              <a:rPr lang="en-US" sz="1800" b="0" i="0" dirty="0">
                <a:solidFill>
                  <a:schemeClr val="accent1"/>
                </a:solidFill>
                <a:effectLst/>
                <a:latin typeface="+mn-lt"/>
              </a:rPr>
              <a:t>List the names of the boosters which have success in drone ship and have payload mass greater than 4000 but less than 6000</a:t>
            </a:r>
          </a:p>
          <a:p>
            <a:pPr marL="0" indent="0">
              <a:buNone/>
            </a:pPr>
            <a:r>
              <a:rPr lang="en-US" sz="1800" b="0" i="0" dirty="0">
                <a:solidFill>
                  <a:schemeClr val="accent1"/>
                </a:solidFill>
                <a:effectLst/>
                <a:latin typeface="+mn-lt"/>
              </a:rPr>
              <a:t>List the total number of successful and failure mission outcomes</a:t>
            </a:r>
          </a:p>
          <a:p>
            <a:pPr marL="0" indent="0">
              <a:buNone/>
            </a:pPr>
            <a:r>
              <a:rPr lang="en-US" sz="1800" b="0" i="0" dirty="0">
                <a:solidFill>
                  <a:schemeClr val="accent1"/>
                </a:solidFill>
                <a:effectLst/>
                <a:latin typeface="+mn-lt"/>
              </a:rPr>
              <a:t>List the names of the </a:t>
            </a:r>
            <a:r>
              <a:rPr lang="en-US" sz="1800" b="0" i="0" dirty="0" err="1">
                <a:solidFill>
                  <a:schemeClr val="accent1"/>
                </a:solidFill>
                <a:effectLst/>
                <a:latin typeface="+mn-lt"/>
              </a:rPr>
              <a:t>booster_versions</a:t>
            </a:r>
            <a:r>
              <a:rPr lang="en-US" sz="1800" b="0" i="0" dirty="0">
                <a:solidFill>
                  <a:schemeClr val="accent1"/>
                </a:solidFill>
                <a:effectLst/>
                <a:latin typeface="+mn-lt"/>
              </a:rPr>
              <a:t> which have carried the maximum payload mass. Use a subquery</a:t>
            </a:r>
          </a:p>
          <a:p>
            <a:pPr marL="0" indent="0">
              <a:buNone/>
            </a:pPr>
            <a:r>
              <a:rPr lang="en-US" sz="1800" b="0" i="0" dirty="0">
                <a:solidFill>
                  <a:schemeClr val="accent1"/>
                </a:solidFill>
                <a:effectLst/>
                <a:latin typeface="+mn-lt"/>
              </a:rPr>
              <a:t>List the failed </a:t>
            </a:r>
            <a:r>
              <a:rPr lang="en-US" sz="1800" b="0" i="0" dirty="0" err="1">
                <a:solidFill>
                  <a:schemeClr val="accent1"/>
                </a:solidFill>
                <a:effectLst/>
                <a:latin typeface="+mn-lt"/>
              </a:rPr>
              <a:t>landing_outcomes</a:t>
            </a:r>
            <a:r>
              <a:rPr lang="en-US" sz="1800" b="0" i="0" dirty="0">
                <a:solidFill>
                  <a:schemeClr val="accent1"/>
                </a:solidFill>
                <a:effectLst/>
                <a:latin typeface="+mn-lt"/>
              </a:rPr>
              <a:t> in drone ship, their booster versions, and launch site names for in year 2015</a:t>
            </a:r>
          </a:p>
          <a:p>
            <a:pPr marL="0" indent="0">
              <a:buNone/>
            </a:pPr>
            <a:r>
              <a:rPr lang="en-US" sz="1800" b="0" i="0" dirty="0">
                <a:solidFill>
                  <a:schemeClr val="accent1"/>
                </a:solidFill>
                <a:effectLst/>
                <a:latin typeface="+mn-lt"/>
              </a:rPr>
              <a:t>Rank the count of landing outcomes (such as Failure (drone ship) or Success (ground pad)) between the date 2010-06-04 and 2017-03-20, in descending order.</a:t>
            </a:r>
          </a:p>
          <a:p>
            <a:endParaRPr lang="en-IN" dirty="0"/>
          </a:p>
        </p:txBody>
      </p:sp>
      <p:pic>
        <p:nvPicPr>
          <p:cNvPr id="7" name="Picture 6">
            <a:extLst>
              <a:ext uri="{FF2B5EF4-FFF2-40B4-BE49-F238E27FC236}">
                <a16:creationId xmlns:a16="http://schemas.microsoft.com/office/drawing/2014/main" id="{C89A79D5-A263-4C38-BF32-495F5FA7B4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2106" y="1690688"/>
            <a:ext cx="3177777" cy="2366962"/>
          </a:xfrm>
          <a:prstGeom prst="rect">
            <a:avLst/>
          </a:prstGeom>
          <a:solidFill>
            <a:schemeClr val="accent1"/>
          </a:solidFill>
        </p:spPr>
      </p:pic>
    </p:spTree>
    <p:extLst>
      <p:ext uri="{BB962C8B-B14F-4D97-AF65-F5344CB8AC3E}">
        <p14:creationId xmlns:p14="http://schemas.microsoft.com/office/powerpoint/2010/main" val="35191034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1A86D-DB5F-4E16-A42E-3FCA8FE14EBA}"/>
              </a:ext>
            </a:extLst>
          </p:cNvPr>
          <p:cNvSpPr>
            <a:spLocks noGrp="1"/>
          </p:cNvSpPr>
          <p:nvPr>
            <p:ph type="title"/>
          </p:nvPr>
        </p:nvSpPr>
        <p:spPr/>
        <p:txBody>
          <a:bodyPr/>
          <a:lstStyle/>
          <a:p>
            <a:r>
              <a:rPr lang="en-IN" dirty="0">
                <a:solidFill>
                  <a:schemeClr val="accent1"/>
                </a:solidFill>
              </a:rPr>
              <a:t>EDA with </a:t>
            </a:r>
            <a:r>
              <a:rPr lang="en-IN" b="0" i="0" dirty="0">
                <a:solidFill>
                  <a:schemeClr val="accent1"/>
                </a:solidFill>
                <a:effectLst/>
                <a:latin typeface="+mj-lt"/>
              </a:rPr>
              <a:t>Visualization lab</a:t>
            </a:r>
            <a:br>
              <a:rPr lang="en-IN" b="0" i="0" dirty="0">
                <a:solidFill>
                  <a:srgbClr val="212529"/>
                </a:solidFill>
                <a:effectLst/>
                <a:latin typeface="-apple-system"/>
              </a:rPr>
            </a:br>
            <a:endParaRPr lang="en-IN" dirty="0"/>
          </a:p>
        </p:txBody>
      </p:sp>
      <p:sp>
        <p:nvSpPr>
          <p:cNvPr id="5" name="Content Placeholder 4">
            <a:extLst>
              <a:ext uri="{FF2B5EF4-FFF2-40B4-BE49-F238E27FC236}">
                <a16:creationId xmlns:a16="http://schemas.microsoft.com/office/drawing/2014/main" id="{1C8D64D2-62AC-4405-AB8E-264A050B3612}"/>
              </a:ext>
            </a:extLst>
          </p:cNvPr>
          <p:cNvSpPr>
            <a:spLocks noGrp="1"/>
          </p:cNvSpPr>
          <p:nvPr>
            <p:ph idx="1"/>
          </p:nvPr>
        </p:nvSpPr>
        <p:spPr/>
        <p:txBody>
          <a:bodyPr>
            <a:normAutofit fontScale="92500" lnSpcReduction="20000"/>
          </a:bodyPr>
          <a:lstStyle/>
          <a:p>
            <a:pPr marL="0" indent="0">
              <a:buNone/>
            </a:pPr>
            <a:r>
              <a:rPr lang="en-US" sz="2400" b="1" dirty="0"/>
              <a:t>Objectives</a:t>
            </a:r>
          </a:p>
          <a:p>
            <a:r>
              <a:rPr lang="en-US" sz="2000" dirty="0"/>
              <a:t>Perform exploratory Data Analysis and Feature Engineering using Pandas and Matplotlib</a:t>
            </a:r>
          </a:p>
          <a:p>
            <a:r>
              <a:rPr lang="en-US" sz="2000" dirty="0"/>
              <a:t>Exploratory Data Analysis</a:t>
            </a:r>
          </a:p>
          <a:p>
            <a:r>
              <a:rPr lang="en-US" sz="2000" dirty="0"/>
              <a:t>Preparing Data Feature Engineering</a:t>
            </a:r>
          </a:p>
          <a:p>
            <a:pPr marL="0" indent="0">
              <a:buNone/>
            </a:pPr>
            <a:r>
              <a:rPr lang="en-IN" sz="2600" b="1" dirty="0"/>
              <a:t>Tasks</a:t>
            </a:r>
          </a:p>
          <a:p>
            <a:r>
              <a:rPr lang="en-US" sz="2000" dirty="0"/>
              <a:t>Visualize the relationship between Flight Number and Launch Site</a:t>
            </a:r>
          </a:p>
          <a:p>
            <a:r>
              <a:rPr lang="en-US" sz="2000" dirty="0"/>
              <a:t>Visualize the relationship between Payload and Launch Site</a:t>
            </a:r>
          </a:p>
          <a:p>
            <a:r>
              <a:rPr lang="en-US" sz="2000" dirty="0"/>
              <a:t>Visualize the relationship between success rate of each orbit type</a:t>
            </a:r>
          </a:p>
          <a:p>
            <a:r>
              <a:rPr lang="en-US" sz="2000" dirty="0"/>
              <a:t>Visualize the relationship between </a:t>
            </a:r>
            <a:r>
              <a:rPr lang="en-US" sz="2000" dirty="0" err="1"/>
              <a:t>FlightNumber</a:t>
            </a:r>
            <a:r>
              <a:rPr lang="en-US" sz="2000" dirty="0"/>
              <a:t> and Orbit type</a:t>
            </a:r>
          </a:p>
          <a:p>
            <a:r>
              <a:rPr lang="en-US" sz="2000" dirty="0"/>
              <a:t>Visualize the relationship between Payload and Orbit type</a:t>
            </a:r>
          </a:p>
          <a:p>
            <a:r>
              <a:rPr lang="en-US" sz="2000" dirty="0"/>
              <a:t>Visualize the launch success yearly trend</a:t>
            </a:r>
          </a:p>
          <a:p>
            <a:r>
              <a:rPr lang="en-US" sz="2000" dirty="0"/>
              <a:t>Create dummy variables to categorical columns</a:t>
            </a:r>
          </a:p>
          <a:p>
            <a:r>
              <a:rPr lang="en-US" sz="2000" dirty="0"/>
              <a:t>Cast all numeric columns to float64</a:t>
            </a:r>
            <a:endParaRPr lang="en-IN" sz="2000" dirty="0"/>
          </a:p>
        </p:txBody>
      </p:sp>
      <p:pic>
        <p:nvPicPr>
          <p:cNvPr id="6" name="Picture 5">
            <a:extLst>
              <a:ext uri="{FF2B5EF4-FFF2-40B4-BE49-F238E27FC236}">
                <a16:creationId xmlns:a16="http://schemas.microsoft.com/office/drawing/2014/main" id="{AC8148E3-D872-44C2-9E7D-103482EFC09A}"/>
              </a:ext>
            </a:extLst>
          </p:cNvPr>
          <p:cNvPicPr>
            <a:picLocks noChangeAspect="1"/>
          </p:cNvPicPr>
          <p:nvPr/>
        </p:nvPicPr>
        <p:blipFill>
          <a:blip r:embed="rId2"/>
          <a:stretch>
            <a:fillRect/>
          </a:stretch>
        </p:blipFill>
        <p:spPr>
          <a:xfrm>
            <a:off x="8791575" y="3070098"/>
            <a:ext cx="2990850" cy="717804"/>
          </a:xfrm>
          <a:prstGeom prst="rect">
            <a:avLst/>
          </a:prstGeom>
        </p:spPr>
      </p:pic>
      <p:pic>
        <p:nvPicPr>
          <p:cNvPr id="7" name="Picture 6">
            <a:extLst>
              <a:ext uri="{FF2B5EF4-FFF2-40B4-BE49-F238E27FC236}">
                <a16:creationId xmlns:a16="http://schemas.microsoft.com/office/drawing/2014/main" id="{BFD1E1C1-BEA8-44FB-9EAF-0581A465DFFF}"/>
              </a:ext>
            </a:extLst>
          </p:cNvPr>
          <p:cNvPicPr>
            <a:picLocks noChangeAspect="1"/>
          </p:cNvPicPr>
          <p:nvPr/>
        </p:nvPicPr>
        <p:blipFill>
          <a:blip r:embed="rId3"/>
          <a:stretch>
            <a:fillRect/>
          </a:stretch>
        </p:blipFill>
        <p:spPr>
          <a:xfrm>
            <a:off x="8822075" y="3787902"/>
            <a:ext cx="2929850" cy="1184148"/>
          </a:xfrm>
          <a:prstGeom prst="rect">
            <a:avLst/>
          </a:prstGeom>
        </p:spPr>
      </p:pic>
      <p:pic>
        <p:nvPicPr>
          <p:cNvPr id="8" name="Picture 7">
            <a:extLst>
              <a:ext uri="{FF2B5EF4-FFF2-40B4-BE49-F238E27FC236}">
                <a16:creationId xmlns:a16="http://schemas.microsoft.com/office/drawing/2014/main" id="{97B013AB-1B4D-4A63-B90B-0D6E685F0009}"/>
              </a:ext>
            </a:extLst>
          </p:cNvPr>
          <p:cNvPicPr>
            <a:picLocks noChangeAspect="1"/>
          </p:cNvPicPr>
          <p:nvPr/>
        </p:nvPicPr>
        <p:blipFill>
          <a:blip r:embed="rId4"/>
          <a:stretch>
            <a:fillRect/>
          </a:stretch>
        </p:blipFill>
        <p:spPr>
          <a:xfrm>
            <a:off x="8922543" y="4972050"/>
            <a:ext cx="2728913" cy="782632"/>
          </a:xfrm>
          <a:prstGeom prst="rect">
            <a:avLst/>
          </a:prstGeom>
        </p:spPr>
      </p:pic>
    </p:spTree>
    <p:extLst>
      <p:ext uri="{BB962C8B-B14F-4D97-AF65-F5344CB8AC3E}">
        <p14:creationId xmlns:p14="http://schemas.microsoft.com/office/powerpoint/2010/main" val="3542883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0C935-BD3A-4F62-B322-6A58D0F57FE3}"/>
              </a:ext>
            </a:extLst>
          </p:cNvPr>
          <p:cNvSpPr>
            <a:spLocks noGrp="1"/>
          </p:cNvSpPr>
          <p:nvPr>
            <p:ph type="title"/>
          </p:nvPr>
        </p:nvSpPr>
        <p:spPr/>
        <p:txBody>
          <a:bodyPr/>
          <a:lstStyle/>
          <a:p>
            <a:r>
              <a:rPr lang="en-IN" dirty="0"/>
              <a:t>EDA with Folium</a:t>
            </a:r>
          </a:p>
        </p:txBody>
      </p:sp>
      <p:sp>
        <p:nvSpPr>
          <p:cNvPr id="3" name="Content Placeholder 2">
            <a:extLst>
              <a:ext uri="{FF2B5EF4-FFF2-40B4-BE49-F238E27FC236}">
                <a16:creationId xmlns:a16="http://schemas.microsoft.com/office/drawing/2014/main" id="{EDA1C1C3-1D0A-4B64-A2A1-DFCC671EC2E1}"/>
              </a:ext>
            </a:extLst>
          </p:cNvPr>
          <p:cNvSpPr>
            <a:spLocks noGrp="1"/>
          </p:cNvSpPr>
          <p:nvPr>
            <p:ph idx="1"/>
          </p:nvPr>
        </p:nvSpPr>
        <p:spPr/>
        <p:txBody>
          <a:bodyPr>
            <a:normAutofit lnSpcReduction="10000"/>
          </a:bodyPr>
          <a:lstStyle/>
          <a:p>
            <a:pPr marL="0" indent="0">
              <a:buNone/>
            </a:pPr>
            <a:r>
              <a:rPr lang="en-US" sz="2000" b="1" dirty="0"/>
              <a:t>Introduction</a:t>
            </a:r>
          </a:p>
          <a:p>
            <a:pPr marL="0" indent="0">
              <a:buNone/>
            </a:pPr>
            <a:r>
              <a:rPr lang="en-US" sz="1800" dirty="0"/>
              <a:t>Folium is a Python library used for visualizing geospatial data. It is easy to use and yet a powerful library. Folium is a Python wrapper for Leaflet.js which is a leading open-source JavaScript library for plotting interactive maps.</a:t>
            </a:r>
          </a:p>
          <a:p>
            <a:pPr marL="0" indent="0">
              <a:buNone/>
            </a:pPr>
            <a:r>
              <a:rPr lang="en-US" sz="2000" b="1" dirty="0"/>
              <a:t>Context</a:t>
            </a:r>
          </a:p>
          <a:p>
            <a:pPr marL="0" indent="0">
              <a:buNone/>
            </a:pPr>
            <a:r>
              <a:rPr lang="en-US" sz="1800" dirty="0"/>
              <a:t>The launch success rate may depend on many factors such as payload mass, orbit type, and so on. It may also depend on the location and proximities of a launch site, i.e., the initial position of rocket trajectories. Finding an optimal location for building a launch site certainly involves many factors and hopefully we could discover some of the factors by analyzing the existing launch site locations. We will be performing </a:t>
            </a:r>
            <a:r>
              <a:rPr lang="en-US" sz="1800" dirty="0" err="1"/>
              <a:t>nteractive</a:t>
            </a:r>
            <a:r>
              <a:rPr lang="en-US" sz="1800" dirty="0"/>
              <a:t> visual analytics using Folium.</a:t>
            </a:r>
          </a:p>
          <a:p>
            <a:pPr marL="0" indent="0">
              <a:buNone/>
            </a:pPr>
            <a:r>
              <a:rPr lang="en-US" sz="2000" b="1" dirty="0"/>
              <a:t>Objectives</a:t>
            </a:r>
          </a:p>
          <a:p>
            <a:r>
              <a:rPr lang="en-US" sz="1800" dirty="0"/>
              <a:t>Mark all launch sites on a map</a:t>
            </a:r>
          </a:p>
          <a:p>
            <a:r>
              <a:rPr lang="en-US" sz="1800" dirty="0"/>
              <a:t>Mark the success/failed launches for each site on the map</a:t>
            </a:r>
          </a:p>
          <a:p>
            <a:r>
              <a:rPr lang="en-US" sz="1800" dirty="0"/>
              <a:t>Calculate the distances between a launch site to its proximities</a:t>
            </a:r>
          </a:p>
          <a:p>
            <a:r>
              <a:rPr lang="en-US" sz="1800" dirty="0"/>
              <a:t>Find some geographical patterns about launch sites.</a:t>
            </a:r>
            <a:endParaRPr lang="en-IN" sz="1800" dirty="0"/>
          </a:p>
        </p:txBody>
      </p:sp>
      <p:pic>
        <p:nvPicPr>
          <p:cNvPr id="5" name="Picture 4">
            <a:extLst>
              <a:ext uri="{FF2B5EF4-FFF2-40B4-BE49-F238E27FC236}">
                <a16:creationId xmlns:a16="http://schemas.microsoft.com/office/drawing/2014/main" id="{B654B730-A561-439A-A9E5-93D156BEA796}"/>
              </a:ext>
            </a:extLst>
          </p:cNvPr>
          <p:cNvPicPr>
            <a:picLocks noChangeAspect="1"/>
          </p:cNvPicPr>
          <p:nvPr/>
        </p:nvPicPr>
        <p:blipFill rotWithShape="1">
          <a:blip r:embed="rId2"/>
          <a:srcRect l="10975" t="14085" r="23171" b="8450"/>
          <a:stretch/>
        </p:blipFill>
        <p:spPr>
          <a:xfrm>
            <a:off x="8172450" y="4643437"/>
            <a:ext cx="2314575" cy="1047750"/>
          </a:xfrm>
          <a:prstGeom prst="rect">
            <a:avLst/>
          </a:prstGeom>
          <a:solidFill>
            <a:schemeClr val="accent1">
              <a:lumMod val="40000"/>
              <a:lumOff val="60000"/>
            </a:schemeClr>
          </a:solidFill>
        </p:spPr>
      </p:pic>
    </p:spTree>
    <p:extLst>
      <p:ext uri="{BB962C8B-B14F-4D97-AF65-F5344CB8AC3E}">
        <p14:creationId xmlns:p14="http://schemas.microsoft.com/office/powerpoint/2010/main" val="2433222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6128-D68A-49E6-8E36-9CD332217693}"/>
              </a:ext>
            </a:extLst>
          </p:cNvPr>
          <p:cNvSpPr>
            <a:spLocks noGrp="1"/>
          </p:cNvSpPr>
          <p:nvPr>
            <p:ph type="title"/>
          </p:nvPr>
        </p:nvSpPr>
        <p:spPr/>
        <p:txBody>
          <a:bodyPr/>
          <a:lstStyle/>
          <a:p>
            <a:r>
              <a:rPr lang="en-IN" dirty="0"/>
              <a:t>Outline</a:t>
            </a:r>
          </a:p>
        </p:txBody>
      </p:sp>
      <p:sp>
        <p:nvSpPr>
          <p:cNvPr id="3" name="Content Placeholder 2">
            <a:extLst>
              <a:ext uri="{FF2B5EF4-FFF2-40B4-BE49-F238E27FC236}">
                <a16:creationId xmlns:a16="http://schemas.microsoft.com/office/drawing/2014/main" id="{8E445FE2-0A5D-4E31-B3D4-1F059F32BCCA}"/>
              </a:ext>
            </a:extLst>
          </p:cNvPr>
          <p:cNvSpPr>
            <a:spLocks noGrp="1"/>
          </p:cNvSpPr>
          <p:nvPr>
            <p:ph idx="1"/>
          </p:nvPr>
        </p:nvSpPr>
        <p:spPr/>
        <p:txBody>
          <a:bodyPr/>
          <a:lstStyle/>
          <a:p>
            <a:r>
              <a:rPr lang="en-IN" sz="2800" dirty="0">
                <a:latin typeface="+mn-lt"/>
              </a:rPr>
              <a:t>Executive Summary</a:t>
            </a:r>
          </a:p>
          <a:p>
            <a:r>
              <a:rPr lang="en-IN" sz="2800" dirty="0">
                <a:latin typeface="+mn-lt"/>
              </a:rPr>
              <a:t>Introduction</a:t>
            </a:r>
          </a:p>
          <a:p>
            <a:r>
              <a:rPr lang="en-IN" sz="2800" dirty="0">
                <a:latin typeface="+mn-lt"/>
              </a:rPr>
              <a:t>Methodology</a:t>
            </a:r>
          </a:p>
          <a:p>
            <a:r>
              <a:rPr lang="en-IN" sz="2800" dirty="0">
                <a:latin typeface="+mn-lt"/>
              </a:rPr>
              <a:t>Results</a:t>
            </a:r>
          </a:p>
          <a:p>
            <a:r>
              <a:rPr lang="en-IN" sz="2800" dirty="0">
                <a:latin typeface="+mn-lt"/>
              </a:rPr>
              <a:t>Conclusion</a:t>
            </a:r>
          </a:p>
          <a:p>
            <a:r>
              <a:rPr lang="en-IN" sz="2800" dirty="0">
                <a:latin typeface="+mn-lt"/>
              </a:rPr>
              <a:t>Appendix </a:t>
            </a:r>
          </a:p>
          <a:p>
            <a:endParaRPr lang="en-IN" dirty="0"/>
          </a:p>
        </p:txBody>
      </p:sp>
      <p:pic>
        <p:nvPicPr>
          <p:cNvPr id="6" name="Picture 5">
            <a:extLst>
              <a:ext uri="{FF2B5EF4-FFF2-40B4-BE49-F238E27FC236}">
                <a16:creationId xmlns:a16="http://schemas.microsoft.com/office/drawing/2014/main" id="{28A3343A-E571-4BA5-9F53-3BC5DBAB9E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5225" y="1764506"/>
            <a:ext cx="3171825" cy="3171825"/>
          </a:xfrm>
          <a:prstGeom prst="rect">
            <a:avLst/>
          </a:prstGeom>
          <a:solidFill>
            <a:schemeClr val="accent1">
              <a:lumMod val="75000"/>
            </a:schemeClr>
          </a:solidFill>
        </p:spPr>
      </p:pic>
    </p:spTree>
    <p:extLst>
      <p:ext uri="{BB962C8B-B14F-4D97-AF65-F5344CB8AC3E}">
        <p14:creationId xmlns:p14="http://schemas.microsoft.com/office/powerpoint/2010/main" val="36009574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D7061-0D07-470C-8E1A-65F16D0E4592}"/>
              </a:ext>
            </a:extLst>
          </p:cNvPr>
          <p:cNvSpPr>
            <a:spLocks noGrp="1"/>
          </p:cNvSpPr>
          <p:nvPr>
            <p:ph type="title"/>
          </p:nvPr>
        </p:nvSpPr>
        <p:spPr/>
        <p:txBody>
          <a:bodyPr/>
          <a:lstStyle/>
          <a:p>
            <a:r>
              <a:rPr lang="en-IN" dirty="0"/>
              <a:t>EDA with Plotly Dash </a:t>
            </a:r>
          </a:p>
        </p:txBody>
      </p:sp>
      <p:sp>
        <p:nvSpPr>
          <p:cNvPr id="3" name="Content Placeholder 2">
            <a:extLst>
              <a:ext uri="{FF2B5EF4-FFF2-40B4-BE49-F238E27FC236}">
                <a16:creationId xmlns:a16="http://schemas.microsoft.com/office/drawing/2014/main" id="{D7F4EFA2-96AA-4554-9E2C-B67C98B5286F}"/>
              </a:ext>
            </a:extLst>
          </p:cNvPr>
          <p:cNvSpPr>
            <a:spLocks noGrp="1"/>
          </p:cNvSpPr>
          <p:nvPr>
            <p:ph idx="1"/>
          </p:nvPr>
        </p:nvSpPr>
        <p:spPr>
          <a:xfrm>
            <a:off x="723900" y="1690688"/>
            <a:ext cx="10515600" cy="4351338"/>
          </a:xfrm>
        </p:spPr>
        <p:txBody>
          <a:bodyPr>
            <a:normAutofit/>
          </a:bodyPr>
          <a:lstStyle/>
          <a:p>
            <a:pPr marL="0" indent="0">
              <a:buNone/>
            </a:pPr>
            <a:r>
              <a:rPr lang="en-US" sz="1800" b="1" dirty="0"/>
              <a:t>Introduction</a:t>
            </a:r>
          </a:p>
          <a:p>
            <a:pPr marL="0" indent="0">
              <a:buNone/>
            </a:pPr>
            <a:r>
              <a:rPr lang="en-US" sz="1800" dirty="0"/>
              <a:t>The dashboard application contains input components such as a dropdown list and a range slider to interact with a pie chart and a scatter point chart. </a:t>
            </a:r>
          </a:p>
          <a:p>
            <a:pPr marL="0" indent="0">
              <a:buNone/>
            </a:pPr>
            <a:r>
              <a:rPr lang="en-US" sz="1800" b="1" dirty="0"/>
              <a:t>Tasks</a:t>
            </a:r>
          </a:p>
          <a:p>
            <a:r>
              <a:rPr lang="en-US" sz="1800" dirty="0"/>
              <a:t>Add a Launch Site Drop-down Input Component</a:t>
            </a:r>
          </a:p>
          <a:p>
            <a:r>
              <a:rPr lang="en-US" sz="1800" dirty="0"/>
              <a:t>Add a callback function to render success-pie-chart based on selected site dropdown</a:t>
            </a:r>
          </a:p>
          <a:p>
            <a:r>
              <a:rPr lang="en-US" sz="1800" dirty="0"/>
              <a:t>Add a Range Slider to Select Payload</a:t>
            </a:r>
          </a:p>
          <a:p>
            <a:r>
              <a:rPr lang="en-US" sz="1800" dirty="0"/>
              <a:t>Add a callback function to render the success-payload-scatter-chart scatter plot</a:t>
            </a:r>
            <a:endParaRPr lang="en-IN" sz="1800" dirty="0"/>
          </a:p>
        </p:txBody>
      </p:sp>
      <p:pic>
        <p:nvPicPr>
          <p:cNvPr id="6" name="Picture 5">
            <a:extLst>
              <a:ext uri="{FF2B5EF4-FFF2-40B4-BE49-F238E27FC236}">
                <a16:creationId xmlns:a16="http://schemas.microsoft.com/office/drawing/2014/main" id="{A7E5F7DF-2E22-41F6-9FC1-C2DEE218267C}"/>
              </a:ext>
            </a:extLst>
          </p:cNvPr>
          <p:cNvPicPr>
            <a:picLocks noChangeAspect="1"/>
          </p:cNvPicPr>
          <p:nvPr/>
        </p:nvPicPr>
        <p:blipFill>
          <a:blip r:embed="rId2"/>
          <a:stretch>
            <a:fillRect/>
          </a:stretch>
        </p:blipFill>
        <p:spPr>
          <a:xfrm>
            <a:off x="4248150" y="4533211"/>
            <a:ext cx="3695700" cy="1446144"/>
          </a:xfrm>
          <a:prstGeom prst="rect">
            <a:avLst/>
          </a:prstGeom>
        </p:spPr>
      </p:pic>
    </p:spTree>
    <p:extLst>
      <p:ext uri="{BB962C8B-B14F-4D97-AF65-F5344CB8AC3E}">
        <p14:creationId xmlns:p14="http://schemas.microsoft.com/office/powerpoint/2010/main" val="16571409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8314B4-C45B-428E-AA56-5E3A986F9474}"/>
              </a:ext>
            </a:extLst>
          </p:cNvPr>
          <p:cNvSpPr>
            <a:spLocks noGrp="1"/>
          </p:cNvSpPr>
          <p:nvPr>
            <p:ph type="title"/>
          </p:nvPr>
        </p:nvSpPr>
        <p:spPr/>
        <p:txBody>
          <a:bodyPr/>
          <a:lstStyle/>
          <a:p>
            <a:r>
              <a:rPr lang="en-IN" b="0" i="0" dirty="0">
                <a:effectLst/>
                <a:latin typeface="+mj-lt"/>
              </a:rPr>
              <a:t>Predictive Analysis(Classification)</a:t>
            </a:r>
            <a:endParaRPr lang="en-IN" dirty="0">
              <a:latin typeface="+mj-lt"/>
            </a:endParaRPr>
          </a:p>
        </p:txBody>
      </p:sp>
      <p:sp>
        <p:nvSpPr>
          <p:cNvPr id="4" name="Content Placeholder 3">
            <a:extLst>
              <a:ext uri="{FF2B5EF4-FFF2-40B4-BE49-F238E27FC236}">
                <a16:creationId xmlns:a16="http://schemas.microsoft.com/office/drawing/2014/main" id="{462F027E-891F-4AB3-A7C5-034A78708089}"/>
              </a:ext>
            </a:extLst>
          </p:cNvPr>
          <p:cNvSpPr>
            <a:spLocks noGrp="1"/>
          </p:cNvSpPr>
          <p:nvPr>
            <p:ph idx="1"/>
          </p:nvPr>
        </p:nvSpPr>
        <p:spPr/>
        <p:txBody>
          <a:bodyPr/>
          <a:lstStyle/>
          <a:p>
            <a:pPr marL="0" indent="0">
              <a:buNone/>
            </a:pPr>
            <a:r>
              <a:rPr lang="en-IN" sz="2000" b="1" dirty="0"/>
              <a:t>Introduction</a:t>
            </a:r>
          </a:p>
          <a:p>
            <a:pPr marL="0" indent="0">
              <a:buNone/>
            </a:pPr>
            <a:r>
              <a:rPr lang="en-US" sz="1800" dirty="0"/>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We will create a machine learning pipeline to predict if the first stage will land given the data from the preceding labs.</a:t>
            </a:r>
          </a:p>
          <a:p>
            <a:pPr marL="0" indent="0" algn="l">
              <a:buNone/>
            </a:pPr>
            <a:r>
              <a:rPr lang="en-US" sz="1800" b="1" i="0" dirty="0">
                <a:solidFill>
                  <a:schemeClr val="accent1"/>
                </a:solidFill>
                <a:effectLst/>
                <a:latin typeface="Helvetica Neue"/>
              </a:rPr>
              <a:t>Objectives</a:t>
            </a:r>
          </a:p>
          <a:p>
            <a:pPr algn="l"/>
            <a:r>
              <a:rPr lang="en-US" sz="1800" b="0" i="0" dirty="0">
                <a:solidFill>
                  <a:schemeClr val="accent1"/>
                </a:solidFill>
                <a:effectLst/>
                <a:latin typeface="Helvetica Neue"/>
              </a:rPr>
              <a:t>Perform exploratory Data Analysis and determine Training Labels</a:t>
            </a:r>
          </a:p>
          <a:p>
            <a:pPr algn="l">
              <a:buFont typeface="Arial" panose="020B0604020202020204" pitchFamily="34" charset="0"/>
              <a:buChar char="•"/>
            </a:pPr>
            <a:r>
              <a:rPr lang="en-US" sz="1800" b="0" i="0" dirty="0">
                <a:solidFill>
                  <a:schemeClr val="accent1"/>
                </a:solidFill>
                <a:effectLst/>
                <a:latin typeface="Helvetica Neue"/>
              </a:rPr>
              <a:t>create a column for the class</a:t>
            </a:r>
          </a:p>
          <a:p>
            <a:pPr algn="l">
              <a:buFont typeface="Arial" panose="020B0604020202020204" pitchFamily="34" charset="0"/>
              <a:buChar char="•"/>
            </a:pPr>
            <a:r>
              <a:rPr lang="en-US" sz="1800" b="0" i="0" dirty="0">
                <a:solidFill>
                  <a:schemeClr val="accent1"/>
                </a:solidFill>
                <a:effectLst/>
                <a:latin typeface="Helvetica Neue"/>
              </a:rPr>
              <a:t>Standardize the data</a:t>
            </a:r>
          </a:p>
          <a:p>
            <a:pPr algn="l">
              <a:buFont typeface="Arial" panose="020B0604020202020204" pitchFamily="34" charset="0"/>
              <a:buChar char="•"/>
            </a:pPr>
            <a:r>
              <a:rPr lang="en-US" sz="1800" b="0" i="0" dirty="0">
                <a:solidFill>
                  <a:schemeClr val="accent1"/>
                </a:solidFill>
                <a:effectLst/>
                <a:latin typeface="Helvetica Neue"/>
              </a:rPr>
              <a:t>Split into training data and test data</a:t>
            </a:r>
          </a:p>
          <a:p>
            <a:pPr algn="l"/>
            <a:r>
              <a:rPr lang="en-US" sz="1800" b="0" i="0" dirty="0">
                <a:solidFill>
                  <a:schemeClr val="accent1"/>
                </a:solidFill>
                <a:effectLst/>
                <a:latin typeface="Helvetica Neue"/>
              </a:rPr>
              <a:t>Find best Hyperparameter for SVM, Classification Trees and Logistic Regression</a:t>
            </a:r>
          </a:p>
          <a:p>
            <a:pPr algn="l">
              <a:buFont typeface="Arial" panose="020B0604020202020204" pitchFamily="34" charset="0"/>
              <a:buChar char="•"/>
            </a:pPr>
            <a:r>
              <a:rPr lang="en-US" sz="1800" b="0" i="0" dirty="0">
                <a:solidFill>
                  <a:schemeClr val="accent1"/>
                </a:solidFill>
                <a:effectLst/>
                <a:latin typeface="Helvetica Neue"/>
              </a:rPr>
              <a:t>Find the method performs best using test data</a:t>
            </a:r>
          </a:p>
          <a:p>
            <a:pPr marL="0" indent="0">
              <a:buNone/>
            </a:pPr>
            <a:endParaRPr lang="en-US" sz="2000" dirty="0">
              <a:solidFill>
                <a:schemeClr val="accent1"/>
              </a:solidFill>
            </a:endParaRPr>
          </a:p>
          <a:p>
            <a:pPr marL="0" indent="0">
              <a:buNone/>
            </a:pPr>
            <a:endParaRPr lang="en-IN" sz="2000" dirty="0"/>
          </a:p>
        </p:txBody>
      </p:sp>
    </p:spTree>
    <p:extLst>
      <p:ext uri="{BB962C8B-B14F-4D97-AF65-F5344CB8AC3E}">
        <p14:creationId xmlns:p14="http://schemas.microsoft.com/office/powerpoint/2010/main" val="4045889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50C07-CDAB-4D68-BB21-983EF19919E3}"/>
              </a:ext>
            </a:extLst>
          </p:cNvPr>
          <p:cNvSpPr>
            <a:spLocks noGrp="1"/>
          </p:cNvSpPr>
          <p:nvPr>
            <p:ph type="title"/>
          </p:nvPr>
        </p:nvSpPr>
        <p:spPr/>
        <p:txBody>
          <a:bodyPr>
            <a:normAutofit/>
          </a:bodyPr>
          <a:lstStyle/>
          <a:p>
            <a:r>
              <a:rPr lang="en-IN" sz="3600" dirty="0"/>
              <a:t>Building a Machine Learning pipeline</a:t>
            </a:r>
          </a:p>
        </p:txBody>
      </p:sp>
      <p:graphicFrame>
        <p:nvGraphicFramePr>
          <p:cNvPr id="4" name="Content Placeholder 3">
            <a:extLst>
              <a:ext uri="{FF2B5EF4-FFF2-40B4-BE49-F238E27FC236}">
                <a16:creationId xmlns:a16="http://schemas.microsoft.com/office/drawing/2014/main" id="{0CDD6101-3943-4296-BD74-D2E759F66CDC}"/>
              </a:ext>
            </a:extLst>
          </p:cNvPr>
          <p:cNvGraphicFramePr>
            <a:graphicFrameLocks noGrp="1"/>
          </p:cNvGraphicFramePr>
          <p:nvPr>
            <p:ph idx="1"/>
            <p:extLst>
              <p:ext uri="{D42A27DB-BD31-4B8C-83A1-F6EECF244321}">
                <p14:modId xmlns:p14="http://schemas.microsoft.com/office/powerpoint/2010/main" val="1940645253"/>
              </p:ext>
            </p:extLst>
          </p:nvPr>
        </p:nvGraphicFramePr>
        <p:xfrm>
          <a:off x="285750" y="1676401"/>
          <a:ext cx="3524250" cy="20621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552727D0-B9B3-466C-936A-8D8C9CCC8642}"/>
              </a:ext>
            </a:extLst>
          </p:cNvPr>
          <p:cNvGraphicFramePr/>
          <p:nvPr>
            <p:extLst>
              <p:ext uri="{D42A27DB-BD31-4B8C-83A1-F6EECF244321}">
                <p14:modId xmlns:p14="http://schemas.microsoft.com/office/powerpoint/2010/main" val="3707254294"/>
              </p:ext>
            </p:extLst>
          </p:nvPr>
        </p:nvGraphicFramePr>
        <p:xfrm>
          <a:off x="3999418" y="1253067"/>
          <a:ext cx="2720975" cy="289030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 name="Picture 5">
            <a:extLst>
              <a:ext uri="{FF2B5EF4-FFF2-40B4-BE49-F238E27FC236}">
                <a16:creationId xmlns:a16="http://schemas.microsoft.com/office/drawing/2014/main" id="{964E7B25-60A1-4C1D-BAB8-5AE90783A309}"/>
              </a:ext>
            </a:extLst>
          </p:cNvPr>
          <p:cNvPicPr>
            <a:picLocks noChangeAspect="1"/>
          </p:cNvPicPr>
          <p:nvPr/>
        </p:nvPicPr>
        <p:blipFill>
          <a:blip r:embed="rId12"/>
          <a:stretch>
            <a:fillRect/>
          </a:stretch>
        </p:blipFill>
        <p:spPr>
          <a:xfrm rot="5400000">
            <a:off x="3270490" y="3268830"/>
            <a:ext cx="571260" cy="659147"/>
          </a:xfrm>
          <a:prstGeom prst="rect">
            <a:avLst/>
          </a:prstGeom>
        </p:spPr>
      </p:pic>
      <p:graphicFrame>
        <p:nvGraphicFramePr>
          <p:cNvPr id="7" name="Diagram 6">
            <a:extLst>
              <a:ext uri="{FF2B5EF4-FFF2-40B4-BE49-F238E27FC236}">
                <a16:creationId xmlns:a16="http://schemas.microsoft.com/office/drawing/2014/main" id="{B73EE65D-1F2F-435A-B6E2-BDBA4787E0CC}"/>
              </a:ext>
            </a:extLst>
          </p:cNvPr>
          <p:cNvGraphicFramePr/>
          <p:nvPr>
            <p:extLst>
              <p:ext uri="{D42A27DB-BD31-4B8C-83A1-F6EECF244321}">
                <p14:modId xmlns:p14="http://schemas.microsoft.com/office/powerpoint/2010/main" val="189024220"/>
              </p:ext>
            </p:extLst>
          </p:nvPr>
        </p:nvGraphicFramePr>
        <p:xfrm>
          <a:off x="3003670" y="3884034"/>
          <a:ext cx="1358780" cy="144912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9" name="Picture 8">
            <a:extLst>
              <a:ext uri="{FF2B5EF4-FFF2-40B4-BE49-F238E27FC236}">
                <a16:creationId xmlns:a16="http://schemas.microsoft.com/office/drawing/2014/main" id="{5435454D-61B3-41EF-A919-835E791C996E}"/>
              </a:ext>
            </a:extLst>
          </p:cNvPr>
          <p:cNvPicPr>
            <a:picLocks noChangeAspect="1"/>
          </p:cNvPicPr>
          <p:nvPr/>
        </p:nvPicPr>
        <p:blipFill>
          <a:blip r:embed="rId18"/>
          <a:stretch>
            <a:fillRect/>
          </a:stretch>
        </p:blipFill>
        <p:spPr>
          <a:xfrm rot="16200000">
            <a:off x="4558418" y="3992846"/>
            <a:ext cx="658425" cy="573074"/>
          </a:xfrm>
          <a:prstGeom prst="rect">
            <a:avLst/>
          </a:prstGeom>
        </p:spPr>
      </p:pic>
      <p:graphicFrame>
        <p:nvGraphicFramePr>
          <p:cNvPr id="10" name="Table 10">
            <a:extLst>
              <a:ext uri="{FF2B5EF4-FFF2-40B4-BE49-F238E27FC236}">
                <a16:creationId xmlns:a16="http://schemas.microsoft.com/office/drawing/2014/main" id="{32EE1D5E-6F30-488D-9827-E9DF1DB94B52}"/>
              </a:ext>
            </a:extLst>
          </p:cNvPr>
          <p:cNvGraphicFramePr>
            <a:graphicFrameLocks noGrp="1"/>
          </p:cNvGraphicFramePr>
          <p:nvPr>
            <p:extLst>
              <p:ext uri="{D42A27DB-BD31-4B8C-83A1-F6EECF244321}">
                <p14:modId xmlns:p14="http://schemas.microsoft.com/office/powerpoint/2010/main" val="39124350"/>
              </p:ext>
            </p:extLst>
          </p:nvPr>
        </p:nvGraphicFramePr>
        <p:xfrm>
          <a:off x="5174168" y="3312773"/>
          <a:ext cx="2425117" cy="2118360"/>
        </p:xfrm>
        <a:graphic>
          <a:graphicData uri="http://schemas.openxmlformats.org/drawingml/2006/table">
            <a:tbl>
              <a:tblPr firstRow="1" bandRow="1">
                <a:tableStyleId>{5C22544A-7EE6-4342-B048-85BDC9FD1C3A}</a:tableStyleId>
              </a:tblPr>
              <a:tblGrid>
                <a:gridCol w="2425117">
                  <a:extLst>
                    <a:ext uri="{9D8B030D-6E8A-4147-A177-3AD203B41FA5}">
                      <a16:colId xmlns:a16="http://schemas.microsoft.com/office/drawing/2014/main" val="273684960"/>
                    </a:ext>
                  </a:extLst>
                </a:gridCol>
              </a:tblGrid>
              <a:tr h="336731">
                <a:tc>
                  <a:txBody>
                    <a:bodyPr/>
                    <a:lstStyle/>
                    <a:p>
                      <a:r>
                        <a:rPr lang="en-IN" dirty="0"/>
                        <a:t>MODEL</a:t>
                      </a:r>
                    </a:p>
                  </a:txBody>
                  <a:tcPr/>
                </a:tc>
                <a:extLst>
                  <a:ext uri="{0D108BD9-81ED-4DB2-BD59-A6C34878D82A}">
                    <a16:rowId xmlns:a16="http://schemas.microsoft.com/office/drawing/2014/main" val="1164446126"/>
                  </a:ext>
                </a:extLst>
              </a:tr>
              <a:tr h="370840">
                <a:tc>
                  <a:txBody>
                    <a:bodyPr/>
                    <a:lstStyle/>
                    <a:p>
                      <a:r>
                        <a:rPr lang="en-IN" dirty="0"/>
                        <a:t>Logistic Regression</a:t>
                      </a:r>
                    </a:p>
                  </a:txBody>
                  <a:tcPr/>
                </a:tc>
                <a:extLst>
                  <a:ext uri="{0D108BD9-81ED-4DB2-BD59-A6C34878D82A}">
                    <a16:rowId xmlns:a16="http://schemas.microsoft.com/office/drawing/2014/main" val="4154376636"/>
                  </a:ext>
                </a:extLst>
              </a:tr>
              <a:tr h="370840">
                <a:tc>
                  <a:txBody>
                    <a:bodyPr/>
                    <a:lstStyle/>
                    <a:p>
                      <a:r>
                        <a:rPr lang="en-IN" dirty="0"/>
                        <a:t>Decision Tree Classifier </a:t>
                      </a:r>
                    </a:p>
                  </a:txBody>
                  <a:tcPr/>
                </a:tc>
                <a:extLst>
                  <a:ext uri="{0D108BD9-81ED-4DB2-BD59-A6C34878D82A}">
                    <a16:rowId xmlns:a16="http://schemas.microsoft.com/office/drawing/2014/main" val="3212161160"/>
                  </a:ext>
                </a:extLst>
              </a:tr>
              <a:tr h="370840">
                <a:tc>
                  <a:txBody>
                    <a:bodyPr/>
                    <a:lstStyle/>
                    <a:p>
                      <a:r>
                        <a:rPr lang="en-IN" dirty="0"/>
                        <a:t>K-nearest Neighbours </a:t>
                      </a:r>
                    </a:p>
                  </a:txBody>
                  <a:tcPr/>
                </a:tc>
                <a:extLst>
                  <a:ext uri="{0D108BD9-81ED-4DB2-BD59-A6C34878D82A}">
                    <a16:rowId xmlns:a16="http://schemas.microsoft.com/office/drawing/2014/main" val="1473092420"/>
                  </a:ext>
                </a:extLst>
              </a:tr>
              <a:tr h="370840">
                <a:tc>
                  <a:txBody>
                    <a:bodyPr/>
                    <a:lstStyle/>
                    <a:p>
                      <a:r>
                        <a:rPr lang="en-IN" dirty="0"/>
                        <a:t>Support Vector Machine</a:t>
                      </a:r>
                    </a:p>
                  </a:txBody>
                  <a:tcPr/>
                </a:tc>
                <a:extLst>
                  <a:ext uri="{0D108BD9-81ED-4DB2-BD59-A6C34878D82A}">
                    <a16:rowId xmlns:a16="http://schemas.microsoft.com/office/drawing/2014/main" val="1513627936"/>
                  </a:ext>
                </a:extLst>
              </a:tr>
            </a:tbl>
          </a:graphicData>
        </a:graphic>
      </p:graphicFrame>
      <p:pic>
        <p:nvPicPr>
          <p:cNvPr id="11" name="Picture 10">
            <a:extLst>
              <a:ext uri="{FF2B5EF4-FFF2-40B4-BE49-F238E27FC236}">
                <a16:creationId xmlns:a16="http://schemas.microsoft.com/office/drawing/2014/main" id="{D77154FE-574C-49C0-8E1A-C47797D26E2C}"/>
              </a:ext>
            </a:extLst>
          </p:cNvPr>
          <p:cNvPicPr>
            <a:picLocks noChangeAspect="1"/>
          </p:cNvPicPr>
          <p:nvPr/>
        </p:nvPicPr>
        <p:blipFill>
          <a:blip r:embed="rId19"/>
          <a:stretch>
            <a:fillRect/>
          </a:stretch>
        </p:blipFill>
        <p:spPr>
          <a:xfrm>
            <a:off x="8411003" y="3047978"/>
            <a:ext cx="3429000" cy="2647950"/>
          </a:xfrm>
          <a:prstGeom prst="rect">
            <a:avLst/>
          </a:prstGeom>
        </p:spPr>
      </p:pic>
      <p:pic>
        <p:nvPicPr>
          <p:cNvPr id="12" name="Picture 11">
            <a:extLst>
              <a:ext uri="{FF2B5EF4-FFF2-40B4-BE49-F238E27FC236}">
                <a16:creationId xmlns:a16="http://schemas.microsoft.com/office/drawing/2014/main" id="{4D6446B9-3ED0-4168-90E8-1341AF34EFAF}"/>
              </a:ext>
            </a:extLst>
          </p:cNvPr>
          <p:cNvPicPr>
            <a:picLocks noChangeAspect="1"/>
          </p:cNvPicPr>
          <p:nvPr/>
        </p:nvPicPr>
        <p:blipFill>
          <a:blip r:embed="rId20"/>
          <a:stretch>
            <a:fillRect/>
          </a:stretch>
        </p:blipFill>
        <p:spPr>
          <a:xfrm>
            <a:off x="7936572" y="3979023"/>
            <a:ext cx="573074" cy="658425"/>
          </a:xfrm>
          <a:prstGeom prst="rect">
            <a:avLst/>
          </a:prstGeom>
        </p:spPr>
      </p:pic>
      <p:sp>
        <p:nvSpPr>
          <p:cNvPr id="13" name="TextBox 12">
            <a:extLst>
              <a:ext uri="{FF2B5EF4-FFF2-40B4-BE49-F238E27FC236}">
                <a16:creationId xmlns:a16="http://schemas.microsoft.com/office/drawing/2014/main" id="{6B1FB9A2-B930-4E7A-B34D-86131AF6D587}"/>
              </a:ext>
            </a:extLst>
          </p:cNvPr>
          <p:cNvSpPr txBox="1"/>
          <p:nvPr/>
        </p:nvSpPr>
        <p:spPr>
          <a:xfrm>
            <a:off x="8984202" y="2863312"/>
            <a:ext cx="2104008" cy="369332"/>
          </a:xfrm>
          <a:prstGeom prst="rect">
            <a:avLst/>
          </a:prstGeom>
          <a:noFill/>
        </p:spPr>
        <p:txBody>
          <a:bodyPr wrap="square" rtlCol="0">
            <a:spAutoFit/>
          </a:bodyPr>
          <a:lstStyle/>
          <a:p>
            <a:r>
              <a:rPr lang="en-IN" b="1" dirty="0">
                <a:solidFill>
                  <a:schemeClr val="accent1"/>
                </a:solidFill>
              </a:rPr>
              <a:t>Confusion Matrix</a:t>
            </a:r>
          </a:p>
        </p:txBody>
      </p:sp>
    </p:spTree>
    <p:extLst>
      <p:ext uri="{BB962C8B-B14F-4D97-AF65-F5344CB8AC3E}">
        <p14:creationId xmlns:p14="http://schemas.microsoft.com/office/powerpoint/2010/main" val="5390709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0AD63-C46C-4791-A8E6-5C504C9D4A4E}"/>
              </a:ext>
            </a:extLst>
          </p:cNvPr>
          <p:cNvSpPr>
            <a:spLocks noGrp="1"/>
          </p:cNvSpPr>
          <p:nvPr>
            <p:ph type="title"/>
          </p:nvPr>
        </p:nvSpPr>
        <p:spPr/>
        <p:txBody>
          <a:bodyPr/>
          <a:lstStyle/>
          <a:p>
            <a:r>
              <a:rPr lang="en-US" dirty="0"/>
              <a:t>EDA with visualization results</a:t>
            </a:r>
            <a:endParaRPr lang="en-IN" dirty="0"/>
          </a:p>
        </p:txBody>
      </p:sp>
      <p:pic>
        <p:nvPicPr>
          <p:cNvPr id="12" name="Content Placeholder 11">
            <a:extLst>
              <a:ext uri="{FF2B5EF4-FFF2-40B4-BE49-F238E27FC236}">
                <a16:creationId xmlns:a16="http://schemas.microsoft.com/office/drawing/2014/main" id="{ADE574A4-064A-421B-9A61-0BB98255BE4C}"/>
              </a:ext>
            </a:extLst>
          </p:cNvPr>
          <p:cNvPicPr>
            <a:picLocks noGrp="1" noChangeAspect="1"/>
          </p:cNvPicPr>
          <p:nvPr>
            <p:ph idx="1"/>
          </p:nvPr>
        </p:nvPicPr>
        <p:blipFill>
          <a:blip r:embed="rId2"/>
          <a:stretch>
            <a:fillRect/>
          </a:stretch>
        </p:blipFill>
        <p:spPr>
          <a:xfrm>
            <a:off x="838200" y="2827265"/>
            <a:ext cx="10227029" cy="3000501"/>
          </a:xfrm>
          <a:prstGeom prst="rect">
            <a:avLst/>
          </a:prstGeom>
          <a:solidFill>
            <a:schemeClr val="bg1"/>
          </a:solidFill>
        </p:spPr>
      </p:pic>
      <p:sp>
        <p:nvSpPr>
          <p:cNvPr id="15" name="TextBox 14">
            <a:extLst>
              <a:ext uri="{FF2B5EF4-FFF2-40B4-BE49-F238E27FC236}">
                <a16:creationId xmlns:a16="http://schemas.microsoft.com/office/drawing/2014/main" id="{5BE092F1-7CE1-4A70-B93B-C28C2B2A2663}"/>
              </a:ext>
            </a:extLst>
          </p:cNvPr>
          <p:cNvSpPr txBox="1"/>
          <p:nvPr/>
        </p:nvSpPr>
        <p:spPr>
          <a:xfrm>
            <a:off x="2743200" y="1935811"/>
            <a:ext cx="6096000" cy="646331"/>
          </a:xfrm>
          <a:prstGeom prst="rect">
            <a:avLst/>
          </a:prstGeom>
          <a:solidFill>
            <a:schemeClr val="bg1"/>
          </a:solidFill>
        </p:spPr>
        <p:txBody>
          <a:bodyPr wrap="square">
            <a:spAutoFit/>
          </a:bodyPr>
          <a:lstStyle/>
          <a:p>
            <a:pPr algn="l"/>
            <a:r>
              <a:rPr lang="en-US" b="1" i="0" dirty="0">
                <a:solidFill>
                  <a:srgbClr val="000000"/>
                </a:solidFill>
                <a:effectLst/>
                <a:latin typeface="ibm-plex-sans"/>
              </a:rPr>
              <a:t>TASK 1: Visualize the relationship between Flight Number and Launch Site</a:t>
            </a:r>
          </a:p>
        </p:txBody>
      </p:sp>
    </p:spTree>
    <p:extLst>
      <p:ext uri="{BB962C8B-B14F-4D97-AF65-F5344CB8AC3E}">
        <p14:creationId xmlns:p14="http://schemas.microsoft.com/office/powerpoint/2010/main" val="29046971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4564AFE-2C5B-4A37-B8C7-A75E745F1799}"/>
              </a:ext>
            </a:extLst>
          </p:cNvPr>
          <p:cNvSpPr txBox="1"/>
          <p:nvPr/>
        </p:nvSpPr>
        <p:spPr>
          <a:xfrm>
            <a:off x="2305050" y="830044"/>
            <a:ext cx="6096000" cy="646331"/>
          </a:xfrm>
          <a:prstGeom prst="rect">
            <a:avLst/>
          </a:prstGeom>
          <a:solidFill>
            <a:schemeClr val="bg1"/>
          </a:solidFill>
        </p:spPr>
        <p:txBody>
          <a:bodyPr wrap="square">
            <a:spAutoFit/>
          </a:bodyPr>
          <a:lstStyle/>
          <a:p>
            <a:pPr algn="l"/>
            <a:r>
              <a:rPr lang="en-US" b="1" i="0" dirty="0">
                <a:solidFill>
                  <a:srgbClr val="000000"/>
                </a:solidFill>
                <a:effectLst/>
                <a:latin typeface="ibm-plex-sans"/>
              </a:rPr>
              <a:t>TASK 2: Visualize the relationship between Payload and Launch Site</a:t>
            </a:r>
          </a:p>
        </p:txBody>
      </p:sp>
      <p:pic>
        <p:nvPicPr>
          <p:cNvPr id="10" name="Picture 9">
            <a:extLst>
              <a:ext uri="{FF2B5EF4-FFF2-40B4-BE49-F238E27FC236}">
                <a16:creationId xmlns:a16="http://schemas.microsoft.com/office/drawing/2014/main" id="{03FBAFC8-7264-47F9-8773-E8CCA7F946D7}"/>
              </a:ext>
            </a:extLst>
          </p:cNvPr>
          <p:cNvPicPr>
            <a:picLocks noChangeAspect="1"/>
          </p:cNvPicPr>
          <p:nvPr/>
        </p:nvPicPr>
        <p:blipFill>
          <a:blip r:embed="rId2"/>
          <a:stretch>
            <a:fillRect/>
          </a:stretch>
        </p:blipFill>
        <p:spPr>
          <a:xfrm>
            <a:off x="409575" y="2200628"/>
            <a:ext cx="11525250" cy="2456744"/>
          </a:xfrm>
          <a:prstGeom prst="rect">
            <a:avLst/>
          </a:prstGeom>
          <a:solidFill>
            <a:schemeClr val="bg1"/>
          </a:solidFill>
        </p:spPr>
      </p:pic>
    </p:spTree>
    <p:extLst>
      <p:ext uri="{BB962C8B-B14F-4D97-AF65-F5344CB8AC3E}">
        <p14:creationId xmlns:p14="http://schemas.microsoft.com/office/powerpoint/2010/main" val="35071525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E9110A-BC7D-41AA-8C42-116EAB24A730}"/>
              </a:ext>
            </a:extLst>
          </p:cNvPr>
          <p:cNvSpPr txBox="1"/>
          <p:nvPr/>
        </p:nvSpPr>
        <p:spPr>
          <a:xfrm>
            <a:off x="2505075" y="699762"/>
            <a:ext cx="6096000" cy="646331"/>
          </a:xfrm>
          <a:prstGeom prst="rect">
            <a:avLst/>
          </a:prstGeom>
          <a:solidFill>
            <a:schemeClr val="bg1"/>
          </a:solidFill>
        </p:spPr>
        <p:txBody>
          <a:bodyPr wrap="square">
            <a:spAutoFit/>
          </a:bodyPr>
          <a:lstStyle/>
          <a:p>
            <a:r>
              <a:rPr lang="en-US" dirty="0"/>
              <a:t>TASK 3: Visualize the relationship between success rate of each orbit type</a:t>
            </a:r>
            <a:endParaRPr lang="en-IN" dirty="0"/>
          </a:p>
        </p:txBody>
      </p:sp>
      <p:pic>
        <p:nvPicPr>
          <p:cNvPr id="6" name="Picture 5">
            <a:extLst>
              <a:ext uri="{FF2B5EF4-FFF2-40B4-BE49-F238E27FC236}">
                <a16:creationId xmlns:a16="http://schemas.microsoft.com/office/drawing/2014/main" id="{8C2554D1-BDF4-4964-9A15-0ED5C3F64274}"/>
              </a:ext>
            </a:extLst>
          </p:cNvPr>
          <p:cNvPicPr>
            <a:picLocks noChangeAspect="1"/>
          </p:cNvPicPr>
          <p:nvPr/>
        </p:nvPicPr>
        <p:blipFill>
          <a:blip r:embed="rId2"/>
          <a:stretch>
            <a:fillRect/>
          </a:stretch>
        </p:blipFill>
        <p:spPr>
          <a:xfrm>
            <a:off x="2505075" y="1569852"/>
            <a:ext cx="6095999" cy="4588386"/>
          </a:xfrm>
          <a:prstGeom prst="rect">
            <a:avLst/>
          </a:prstGeom>
          <a:solidFill>
            <a:schemeClr val="bg1"/>
          </a:solidFill>
        </p:spPr>
      </p:pic>
    </p:spTree>
    <p:extLst>
      <p:ext uri="{BB962C8B-B14F-4D97-AF65-F5344CB8AC3E}">
        <p14:creationId xmlns:p14="http://schemas.microsoft.com/office/powerpoint/2010/main" val="12572687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1737E0-3685-4BC1-AFCB-E2DA8CCC2806}"/>
              </a:ext>
            </a:extLst>
          </p:cNvPr>
          <p:cNvPicPr>
            <a:picLocks noChangeAspect="1"/>
          </p:cNvPicPr>
          <p:nvPr/>
        </p:nvPicPr>
        <p:blipFill>
          <a:blip r:embed="rId2"/>
          <a:stretch>
            <a:fillRect/>
          </a:stretch>
        </p:blipFill>
        <p:spPr>
          <a:xfrm>
            <a:off x="278070" y="2218071"/>
            <a:ext cx="13142928" cy="3277853"/>
          </a:xfrm>
          <a:prstGeom prst="rect">
            <a:avLst/>
          </a:prstGeom>
        </p:spPr>
      </p:pic>
      <p:sp>
        <p:nvSpPr>
          <p:cNvPr id="4" name="TextBox 3">
            <a:extLst>
              <a:ext uri="{FF2B5EF4-FFF2-40B4-BE49-F238E27FC236}">
                <a16:creationId xmlns:a16="http://schemas.microsoft.com/office/drawing/2014/main" id="{A56FA1CB-CFEF-4352-A2AF-4F0421ABF85B}"/>
              </a:ext>
            </a:extLst>
          </p:cNvPr>
          <p:cNvSpPr txBox="1"/>
          <p:nvPr/>
        </p:nvSpPr>
        <p:spPr>
          <a:xfrm>
            <a:off x="2031206" y="829360"/>
            <a:ext cx="6710362" cy="646331"/>
          </a:xfrm>
          <a:prstGeom prst="rect">
            <a:avLst/>
          </a:prstGeom>
          <a:solidFill>
            <a:schemeClr val="bg1"/>
          </a:solidFill>
        </p:spPr>
        <p:txBody>
          <a:bodyPr wrap="square">
            <a:spAutoFit/>
          </a:bodyPr>
          <a:lstStyle/>
          <a:p>
            <a:r>
              <a:rPr lang="en-US" dirty="0"/>
              <a:t>TASK 4: Visualize the relationship between </a:t>
            </a:r>
            <a:r>
              <a:rPr lang="en-US" dirty="0" err="1"/>
              <a:t>FlightNumber</a:t>
            </a:r>
            <a:r>
              <a:rPr lang="en-US" dirty="0"/>
              <a:t> and Orbit type</a:t>
            </a:r>
            <a:endParaRPr lang="en-IN" dirty="0"/>
          </a:p>
        </p:txBody>
      </p:sp>
    </p:spTree>
    <p:extLst>
      <p:ext uri="{BB962C8B-B14F-4D97-AF65-F5344CB8AC3E}">
        <p14:creationId xmlns:p14="http://schemas.microsoft.com/office/powerpoint/2010/main" val="34890239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9FCD3D-E601-41F0-B792-5EDEFEFD7304}"/>
              </a:ext>
            </a:extLst>
          </p:cNvPr>
          <p:cNvPicPr>
            <a:picLocks noChangeAspect="1"/>
          </p:cNvPicPr>
          <p:nvPr/>
        </p:nvPicPr>
        <p:blipFill>
          <a:blip r:embed="rId2"/>
          <a:stretch>
            <a:fillRect/>
          </a:stretch>
        </p:blipFill>
        <p:spPr>
          <a:xfrm>
            <a:off x="42862" y="2658488"/>
            <a:ext cx="12106275" cy="2455424"/>
          </a:xfrm>
          <a:prstGeom prst="rect">
            <a:avLst/>
          </a:prstGeom>
          <a:solidFill>
            <a:schemeClr val="bg1"/>
          </a:solidFill>
        </p:spPr>
      </p:pic>
      <p:sp>
        <p:nvSpPr>
          <p:cNvPr id="4" name="TextBox 3">
            <a:extLst>
              <a:ext uri="{FF2B5EF4-FFF2-40B4-BE49-F238E27FC236}">
                <a16:creationId xmlns:a16="http://schemas.microsoft.com/office/drawing/2014/main" id="{88A833B2-39AE-4469-AC8E-ACC4BDCF2940}"/>
              </a:ext>
            </a:extLst>
          </p:cNvPr>
          <p:cNvSpPr txBox="1"/>
          <p:nvPr/>
        </p:nvSpPr>
        <p:spPr>
          <a:xfrm>
            <a:off x="2638425" y="781735"/>
            <a:ext cx="6096000" cy="646331"/>
          </a:xfrm>
          <a:prstGeom prst="rect">
            <a:avLst/>
          </a:prstGeom>
          <a:solidFill>
            <a:schemeClr val="bg1"/>
          </a:solidFill>
        </p:spPr>
        <p:txBody>
          <a:bodyPr wrap="square">
            <a:spAutoFit/>
          </a:bodyPr>
          <a:lstStyle/>
          <a:p>
            <a:pPr algn="l"/>
            <a:r>
              <a:rPr lang="en-US" b="1" i="0" dirty="0">
                <a:solidFill>
                  <a:srgbClr val="000000"/>
                </a:solidFill>
                <a:effectLst/>
                <a:latin typeface="Helvetica Neue"/>
              </a:rPr>
              <a:t>TASK 5: Visualize the relationship between Payload and Orbit type</a:t>
            </a:r>
          </a:p>
        </p:txBody>
      </p:sp>
    </p:spTree>
    <p:extLst>
      <p:ext uri="{BB962C8B-B14F-4D97-AF65-F5344CB8AC3E}">
        <p14:creationId xmlns:p14="http://schemas.microsoft.com/office/powerpoint/2010/main" val="40513652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5FCA36-E5EC-4B40-8916-00C23BE78D8D}"/>
              </a:ext>
            </a:extLst>
          </p:cNvPr>
          <p:cNvPicPr>
            <a:picLocks noChangeAspect="1"/>
          </p:cNvPicPr>
          <p:nvPr/>
        </p:nvPicPr>
        <p:blipFill>
          <a:blip r:embed="rId2"/>
          <a:stretch>
            <a:fillRect/>
          </a:stretch>
        </p:blipFill>
        <p:spPr>
          <a:xfrm>
            <a:off x="1943100" y="1336880"/>
            <a:ext cx="6057900" cy="4527140"/>
          </a:xfrm>
          <a:prstGeom prst="rect">
            <a:avLst/>
          </a:prstGeom>
          <a:solidFill>
            <a:schemeClr val="bg1"/>
          </a:solidFill>
        </p:spPr>
      </p:pic>
      <p:sp>
        <p:nvSpPr>
          <p:cNvPr id="4" name="TextBox 3">
            <a:extLst>
              <a:ext uri="{FF2B5EF4-FFF2-40B4-BE49-F238E27FC236}">
                <a16:creationId xmlns:a16="http://schemas.microsoft.com/office/drawing/2014/main" id="{D9A104E5-9B1F-42A0-BAC8-F6D1FAC439FE}"/>
              </a:ext>
            </a:extLst>
          </p:cNvPr>
          <p:cNvSpPr txBox="1"/>
          <p:nvPr/>
        </p:nvSpPr>
        <p:spPr>
          <a:xfrm>
            <a:off x="2028825" y="501134"/>
            <a:ext cx="6096000" cy="369332"/>
          </a:xfrm>
          <a:prstGeom prst="rect">
            <a:avLst/>
          </a:prstGeom>
          <a:solidFill>
            <a:schemeClr val="bg1"/>
          </a:solidFill>
        </p:spPr>
        <p:txBody>
          <a:bodyPr wrap="square">
            <a:spAutoFit/>
          </a:bodyPr>
          <a:lstStyle/>
          <a:p>
            <a:pPr algn="l"/>
            <a:r>
              <a:rPr lang="en-US" b="1" i="0" dirty="0">
                <a:solidFill>
                  <a:srgbClr val="000000"/>
                </a:solidFill>
                <a:effectLst/>
                <a:latin typeface="Helvetica Neue"/>
              </a:rPr>
              <a:t>TASK 6: Visualize the launch success yearly trend</a:t>
            </a:r>
          </a:p>
        </p:txBody>
      </p:sp>
    </p:spTree>
    <p:extLst>
      <p:ext uri="{BB962C8B-B14F-4D97-AF65-F5344CB8AC3E}">
        <p14:creationId xmlns:p14="http://schemas.microsoft.com/office/powerpoint/2010/main" val="8805299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60FCED-D383-4BE8-9A6F-0E247BCEFE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7024" y="1238250"/>
            <a:ext cx="3777251" cy="5448794"/>
          </a:xfrm>
          <a:prstGeom prst="rect">
            <a:avLst/>
          </a:prstGeom>
        </p:spPr>
      </p:pic>
      <p:sp>
        <p:nvSpPr>
          <p:cNvPr id="5" name="TextBox 4">
            <a:extLst>
              <a:ext uri="{FF2B5EF4-FFF2-40B4-BE49-F238E27FC236}">
                <a16:creationId xmlns:a16="http://schemas.microsoft.com/office/drawing/2014/main" id="{DDF13CA9-2CCF-49BB-BAA6-F7DD09DA8F95}"/>
              </a:ext>
            </a:extLst>
          </p:cNvPr>
          <p:cNvSpPr txBox="1"/>
          <p:nvPr/>
        </p:nvSpPr>
        <p:spPr>
          <a:xfrm>
            <a:off x="2597649" y="343585"/>
            <a:ext cx="6096000" cy="646331"/>
          </a:xfrm>
          <a:prstGeom prst="rect">
            <a:avLst/>
          </a:prstGeom>
          <a:solidFill>
            <a:schemeClr val="bg1"/>
          </a:solidFill>
        </p:spPr>
        <p:txBody>
          <a:bodyPr wrap="square">
            <a:spAutoFit/>
          </a:bodyPr>
          <a:lstStyle/>
          <a:p>
            <a:pPr algn="l"/>
            <a:r>
              <a:rPr lang="en-US" b="1" i="0" dirty="0">
                <a:solidFill>
                  <a:srgbClr val="000000"/>
                </a:solidFill>
                <a:effectLst/>
                <a:latin typeface="Helvetica Neue"/>
              </a:rPr>
              <a:t>TASK 7: Create dummy variables to categorical columns</a:t>
            </a:r>
          </a:p>
        </p:txBody>
      </p:sp>
    </p:spTree>
    <p:extLst>
      <p:ext uri="{BB962C8B-B14F-4D97-AF65-F5344CB8AC3E}">
        <p14:creationId xmlns:p14="http://schemas.microsoft.com/office/powerpoint/2010/main" val="3819646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E3105FA-7DA1-4DA9-AE64-8E1AB3F64479}"/>
              </a:ext>
            </a:extLst>
          </p:cNvPr>
          <p:cNvSpPr>
            <a:spLocks noGrp="1"/>
          </p:cNvSpPr>
          <p:nvPr>
            <p:ph type="title"/>
          </p:nvPr>
        </p:nvSpPr>
        <p:spPr/>
        <p:txBody>
          <a:bodyPr/>
          <a:lstStyle/>
          <a:p>
            <a:r>
              <a:rPr lang="en-IN" dirty="0"/>
              <a:t>Executive Summary</a:t>
            </a:r>
          </a:p>
        </p:txBody>
      </p:sp>
      <p:sp>
        <p:nvSpPr>
          <p:cNvPr id="8" name="Content Placeholder 7">
            <a:extLst>
              <a:ext uri="{FF2B5EF4-FFF2-40B4-BE49-F238E27FC236}">
                <a16:creationId xmlns:a16="http://schemas.microsoft.com/office/drawing/2014/main" id="{A7401AC3-F856-4F32-ADA9-EC7908A8492F}"/>
              </a:ext>
            </a:extLst>
          </p:cNvPr>
          <p:cNvSpPr>
            <a:spLocks noGrp="1"/>
          </p:cNvSpPr>
          <p:nvPr>
            <p:ph idx="1"/>
          </p:nvPr>
        </p:nvSpPr>
        <p:spPr>
          <a:xfrm>
            <a:off x="838200" y="1471612"/>
            <a:ext cx="10515600" cy="4700587"/>
          </a:xfrm>
        </p:spPr>
        <p:txBody>
          <a:bodyPr>
            <a:normAutofit fontScale="92500" lnSpcReduction="10000"/>
          </a:bodyPr>
          <a:lstStyle/>
          <a:p>
            <a:pPr marL="0" indent="0" algn="l">
              <a:buNone/>
            </a:pPr>
            <a:r>
              <a:rPr lang="en-US" sz="2400" b="1" dirty="0">
                <a:solidFill>
                  <a:schemeClr val="accent1"/>
                </a:solidFill>
                <a:latin typeface="-apple-system"/>
              </a:rPr>
              <a:t>Summary of Methodology  </a:t>
            </a:r>
          </a:p>
          <a:p>
            <a:pPr algn="l">
              <a:buFont typeface="Arial" panose="020B0604020202020204" pitchFamily="34" charset="0"/>
              <a:buChar char="•"/>
            </a:pPr>
            <a:r>
              <a:rPr lang="en-US" sz="2000" dirty="0">
                <a:solidFill>
                  <a:schemeClr val="accent1"/>
                </a:solidFill>
                <a:latin typeface="-apple-system"/>
              </a:rPr>
              <a:t>C</a:t>
            </a:r>
            <a:r>
              <a:rPr lang="en-US" sz="2000" b="0" i="0" dirty="0">
                <a:solidFill>
                  <a:schemeClr val="accent1"/>
                </a:solidFill>
                <a:effectLst/>
                <a:latin typeface="-apple-system"/>
              </a:rPr>
              <a:t>ollection and Data wrangling methodology</a:t>
            </a:r>
          </a:p>
          <a:p>
            <a:pPr algn="l">
              <a:buFont typeface="Arial" panose="020B0604020202020204" pitchFamily="34" charset="0"/>
              <a:buChar char="•"/>
            </a:pPr>
            <a:r>
              <a:rPr lang="en-US" sz="2000" b="0" i="0" dirty="0">
                <a:solidFill>
                  <a:schemeClr val="accent1"/>
                </a:solidFill>
                <a:effectLst/>
                <a:latin typeface="-apple-system"/>
              </a:rPr>
              <a:t>EDA and interactive visual analytics methodology</a:t>
            </a:r>
          </a:p>
          <a:p>
            <a:pPr algn="l">
              <a:buFont typeface="Arial" panose="020B0604020202020204" pitchFamily="34" charset="0"/>
              <a:buChar char="•"/>
            </a:pPr>
            <a:r>
              <a:rPr lang="en-US" sz="2000" b="0" i="0" dirty="0">
                <a:solidFill>
                  <a:schemeClr val="accent1"/>
                </a:solidFill>
                <a:effectLst/>
                <a:latin typeface="-apple-system"/>
              </a:rPr>
              <a:t>predictive analysis methodology </a:t>
            </a:r>
          </a:p>
          <a:p>
            <a:pPr algn="l">
              <a:buFont typeface="Arial" panose="020B0604020202020204" pitchFamily="34" charset="0"/>
              <a:buChar char="•"/>
            </a:pPr>
            <a:r>
              <a:rPr lang="en-US" sz="2000" b="0" i="0" dirty="0">
                <a:solidFill>
                  <a:schemeClr val="accent1"/>
                </a:solidFill>
                <a:effectLst/>
                <a:latin typeface="-apple-system"/>
              </a:rPr>
              <a:t>EDA with visualization </a:t>
            </a:r>
          </a:p>
          <a:p>
            <a:pPr algn="l">
              <a:buFont typeface="Arial" panose="020B0604020202020204" pitchFamily="34" charset="0"/>
              <a:buChar char="•"/>
            </a:pPr>
            <a:r>
              <a:rPr lang="en-US" sz="2000" b="0" i="0" dirty="0">
                <a:solidFill>
                  <a:schemeClr val="accent1"/>
                </a:solidFill>
                <a:effectLst/>
                <a:latin typeface="-apple-system"/>
              </a:rPr>
              <a:t>EDA with SQL </a:t>
            </a:r>
          </a:p>
          <a:p>
            <a:pPr algn="l">
              <a:buFont typeface="Arial" panose="020B0604020202020204" pitchFamily="34" charset="0"/>
              <a:buChar char="•"/>
            </a:pPr>
            <a:r>
              <a:rPr lang="en-US" sz="2000" b="0" i="0" dirty="0">
                <a:solidFill>
                  <a:schemeClr val="accent1"/>
                </a:solidFill>
                <a:effectLst/>
                <a:latin typeface="-apple-system"/>
              </a:rPr>
              <a:t>interactive map with Folium </a:t>
            </a:r>
          </a:p>
          <a:p>
            <a:pPr algn="l">
              <a:buFont typeface="Arial" panose="020B0604020202020204" pitchFamily="34" charset="0"/>
              <a:buChar char="•"/>
            </a:pPr>
            <a:r>
              <a:rPr lang="en-US" sz="2000" b="0" i="0" dirty="0">
                <a:solidFill>
                  <a:schemeClr val="accent1"/>
                </a:solidFill>
                <a:effectLst/>
                <a:latin typeface="-apple-system"/>
              </a:rPr>
              <a:t>Plotly Dash dashboard </a:t>
            </a:r>
          </a:p>
          <a:p>
            <a:pPr algn="l">
              <a:buFont typeface="Arial" panose="020B0604020202020204" pitchFamily="34" charset="0"/>
              <a:buChar char="•"/>
            </a:pPr>
            <a:r>
              <a:rPr lang="en-US" sz="2000" b="0" i="0" dirty="0">
                <a:solidFill>
                  <a:schemeClr val="accent1"/>
                </a:solidFill>
                <a:effectLst/>
                <a:latin typeface="-apple-system"/>
              </a:rPr>
              <a:t>predictive analysis (classification)</a:t>
            </a:r>
          </a:p>
          <a:p>
            <a:pPr marL="0" indent="0" algn="l">
              <a:buNone/>
            </a:pPr>
            <a:r>
              <a:rPr lang="en-US" sz="2400" b="1" i="0" dirty="0">
                <a:solidFill>
                  <a:schemeClr val="accent1"/>
                </a:solidFill>
                <a:effectLst/>
                <a:latin typeface="-apple-system"/>
              </a:rPr>
              <a:t>Summary for Results </a:t>
            </a:r>
          </a:p>
          <a:p>
            <a:r>
              <a:rPr lang="en-US" sz="2000" b="0" i="0" dirty="0">
                <a:solidFill>
                  <a:schemeClr val="accent1"/>
                </a:solidFill>
                <a:effectLst/>
                <a:latin typeface="-apple-system"/>
              </a:rPr>
              <a:t>EDA </a:t>
            </a:r>
            <a:r>
              <a:rPr lang="en-US" sz="2000" dirty="0">
                <a:solidFill>
                  <a:schemeClr val="accent1"/>
                </a:solidFill>
                <a:latin typeface="-apple-system"/>
              </a:rPr>
              <a:t>Re</a:t>
            </a:r>
            <a:r>
              <a:rPr lang="en-US" sz="2000" b="0" i="0" dirty="0">
                <a:solidFill>
                  <a:schemeClr val="accent1"/>
                </a:solidFill>
                <a:effectLst/>
                <a:latin typeface="-apple-system"/>
              </a:rPr>
              <a:t>sults</a:t>
            </a:r>
          </a:p>
          <a:p>
            <a:r>
              <a:rPr lang="en-US" sz="2000" b="0" i="0" dirty="0">
                <a:solidFill>
                  <a:schemeClr val="accent1"/>
                </a:solidFill>
                <a:effectLst/>
                <a:latin typeface="-apple-system"/>
              </a:rPr>
              <a:t>Predictive Analysis Results </a:t>
            </a:r>
          </a:p>
          <a:p>
            <a:r>
              <a:rPr lang="en-US" sz="2000" b="0" i="0" dirty="0">
                <a:solidFill>
                  <a:schemeClr val="accent1"/>
                </a:solidFill>
                <a:effectLst/>
                <a:latin typeface="-apple-system"/>
              </a:rPr>
              <a:t>Interactive Analysis Demo</a:t>
            </a:r>
          </a:p>
          <a:p>
            <a:endParaRPr lang="en-IN" dirty="0"/>
          </a:p>
        </p:txBody>
      </p:sp>
      <p:pic>
        <p:nvPicPr>
          <p:cNvPr id="18" name="Picture 17">
            <a:extLst>
              <a:ext uri="{FF2B5EF4-FFF2-40B4-BE49-F238E27FC236}">
                <a16:creationId xmlns:a16="http://schemas.microsoft.com/office/drawing/2014/main" id="{A0C49188-C92D-421D-B158-F8A0A147D097}"/>
              </a:ext>
            </a:extLst>
          </p:cNvPr>
          <p:cNvPicPr>
            <a:picLocks noChangeAspect="1"/>
          </p:cNvPicPr>
          <p:nvPr/>
        </p:nvPicPr>
        <p:blipFill rotWithShape="1">
          <a:blip r:embed="rId2">
            <a:extLst>
              <a:ext uri="{28A0092B-C50C-407E-A947-70E740481C1C}">
                <a14:useLocalDpi xmlns:a14="http://schemas.microsoft.com/office/drawing/2010/main" val="0"/>
              </a:ext>
            </a:extLst>
          </a:blip>
          <a:srcRect l="33536" t="21333" r="32318" b="24761"/>
          <a:stretch/>
        </p:blipFill>
        <p:spPr>
          <a:xfrm>
            <a:off x="7515224" y="1777960"/>
            <a:ext cx="3267075" cy="3302079"/>
          </a:xfrm>
          <a:prstGeom prst="rect">
            <a:avLst/>
          </a:prstGeom>
          <a:solidFill>
            <a:schemeClr val="tx2">
              <a:lumMod val="60000"/>
              <a:lumOff val="40000"/>
              <a:alpha val="0"/>
            </a:schemeClr>
          </a:solidFill>
        </p:spPr>
      </p:pic>
    </p:spTree>
    <p:extLst>
      <p:ext uri="{BB962C8B-B14F-4D97-AF65-F5344CB8AC3E}">
        <p14:creationId xmlns:p14="http://schemas.microsoft.com/office/powerpoint/2010/main" val="27481577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F86A56-591E-4E1B-B553-1AB78F055D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941" y="1190312"/>
            <a:ext cx="8002117" cy="4477375"/>
          </a:xfrm>
          <a:prstGeom prst="rect">
            <a:avLst/>
          </a:prstGeom>
        </p:spPr>
      </p:pic>
    </p:spTree>
    <p:extLst>
      <p:ext uri="{BB962C8B-B14F-4D97-AF65-F5344CB8AC3E}">
        <p14:creationId xmlns:p14="http://schemas.microsoft.com/office/powerpoint/2010/main" val="22736951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02F9F-639B-44E9-8FCA-66216C093F93}"/>
              </a:ext>
            </a:extLst>
          </p:cNvPr>
          <p:cNvSpPr>
            <a:spLocks noGrp="1"/>
          </p:cNvSpPr>
          <p:nvPr>
            <p:ph type="title"/>
          </p:nvPr>
        </p:nvSpPr>
        <p:spPr/>
        <p:txBody>
          <a:bodyPr/>
          <a:lstStyle/>
          <a:p>
            <a:r>
              <a:rPr lang="en-IN" dirty="0"/>
              <a:t>EDA with SQL Results</a:t>
            </a:r>
          </a:p>
        </p:txBody>
      </p:sp>
      <p:pic>
        <p:nvPicPr>
          <p:cNvPr id="9" name="Content Placeholder 8">
            <a:extLst>
              <a:ext uri="{FF2B5EF4-FFF2-40B4-BE49-F238E27FC236}">
                <a16:creationId xmlns:a16="http://schemas.microsoft.com/office/drawing/2014/main" id="{9A7F7052-8326-4FA6-8FB4-ECD27BCC0E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59441"/>
            <a:ext cx="10515600" cy="3413831"/>
          </a:xfrm>
        </p:spPr>
      </p:pic>
    </p:spTree>
    <p:extLst>
      <p:ext uri="{BB962C8B-B14F-4D97-AF65-F5344CB8AC3E}">
        <p14:creationId xmlns:p14="http://schemas.microsoft.com/office/powerpoint/2010/main" val="38293530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D2D6C7B-891D-4DA6-ABC0-8F6EBE5DDE36}"/>
              </a:ext>
            </a:extLst>
          </p:cNvPr>
          <p:cNvSpPr>
            <a:spLocks noGrp="1"/>
          </p:cNvSpPr>
          <p:nvPr>
            <p:ph type="ctrTitle"/>
          </p:nvPr>
        </p:nvSpPr>
        <p:spPr/>
        <p:txBody>
          <a:bodyPr/>
          <a:lstStyle/>
          <a:p>
            <a:endParaRPr lang="en-IN"/>
          </a:p>
        </p:txBody>
      </p:sp>
      <p:pic>
        <p:nvPicPr>
          <p:cNvPr id="5" name="Content Placeholder 4">
            <a:extLst>
              <a:ext uri="{FF2B5EF4-FFF2-40B4-BE49-F238E27FC236}">
                <a16:creationId xmlns:a16="http://schemas.microsoft.com/office/drawing/2014/main" id="{8B30AEF2-3410-4038-9F97-B86B957A856B}"/>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390650" y="1014413"/>
            <a:ext cx="9918700" cy="4351337"/>
          </a:xfrm>
        </p:spPr>
      </p:pic>
    </p:spTree>
    <p:extLst>
      <p:ext uri="{BB962C8B-B14F-4D97-AF65-F5344CB8AC3E}">
        <p14:creationId xmlns:p14="http://schemas.microsoft.com/office/powerpoint/2010/main" val="10769809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8D6E97-C775-4642-ACC4-D85B91863A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316" y="1781175"/>
            <a:ext cx="11877368" cy="2876550"/>
          </a:xfrm>
          <a:prstGeom prst="rect">
            <a:avLst/>
          </a:prstGeom>
        </p:spPr>
      </p:pic>
    </p:spTree>
    <p:extLst>
      <p:ext uri="{BB962C8B-B14F-4D97-AF65-F5344CB8AC3E}">
        <p14:creationId xmlns:p14="http://schemas.microsoft.com/office/powerpoint/2010/main" val="39964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CA15CD-AFC5-4E27-91A1-2A4C6BAEFE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02" y="1961945"/>
            <a:ext cx="12155596" cy="2934109"/>
          </a:xfrm>
          <a:prstGeom prst="rect">
            <a:avLst/>
          </a:prstGeom>
        </p:spPr>
      </p:pic>
    </p:spTree>
    <p:extLst>
      <p:ext uri="{BB962C8B-B14F-4D97-AF65-F5344CB8AC3E}">
        <p14:creationId xmlns:p14="http://schemas.microsoft.com/office/powerpoint/2010/main" val="3431568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720C15-CE49-4F00-ACB2-959AC9FB2F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02" y="1666629"/>
            <a:ext cx="11974596" cy="3524742"/>
          </a:xfrm>
          <a:prstGeom prst="rect">
            <a:avLst/>
          </a:prstGeom>
        </p:spPr>
      </p:pic>
    </p:spTree>
    <p:extLst>
      <p:ext uri="{BB962C8B-B14F-4D97-AF65-F5344CB8AC3E}">
        <p14:creationId xmlns:p14="http://schemas.microsoft.com/office/powerpoint/2010/main" val="7355281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DA913B-7514-4A79-AB37-1D7E379BD5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54" y="1542787"/>
            <a:ext cx="12117491" cy="3772426"/>
          </a:xfrm>
          <a:prstGeom prst="rect">
            <a:avLst/>
          </a:prstGeom>
        </p:spPr>
      </p:pic>
    </p:spTree>
    <p:extLst>
      <p:ext uri="{BB962C8B-B14F-4D97-AF65-F5344CB8AC3E}">
        <p14:creationId xmlns:p14="http://schemas.microsoft.com/office/powerpoint/2010/main" val="4686930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0ECD64-1C8C-439D-952E-35F627B67C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39" y="1657102"/>
            <a:ext cx="11984122" cy="3543795"/>
          </a:xfrm>
          <a:prstGeom prst="rect">
            <a:avLst/>
          </a:prstGeom>
        </p:spPr>
      </p:pic>
    </p:spTree>
    <p:extLst>
      <p:ext uri="{BB962C8B-B14F-4D97-AF65-F5344CB8AC3E}">
        <p14:creationId xmlns:p14="http://schemas.microsoft.com/office/powerpoint/2010/main" val="25772413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3A4B9E-FEE8-481D-B4F6-87BB9041FD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37" y="1019175"/>
            <a:ext cx="12125325" cy="4168693"/>
          </a:xfrm>
          <a:prstGeom prst="rect">
            <a:avLst/>
          </a:prstGeom>
        </p:spPr>
      </p:pic>
    </p:spTree>
    <p:extLst>
      <p:ext uri="{BB962C8B-B14F-4D97-AF65-F5344CB8AC3E}">
        <p14:creationId xmlns:p14="http://schemas.microsoft.com/office/powerpoint/2010/main" val="11570654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395ACE-A807-42AE-99A3-64FA90CA23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09497"/>
            <a:ext cx="12192000" cy="3439005"/>
          </a:xfrm>
          <a:prstGeom prst="rect">
            <a:avLst/>
          </a:prstGeom>
        </p:spPr>
      </p:pic>
    </p:spTree>
    <p:extLst>
      <p:ext uri="{BB962C8B-B14F-4D97-AF65-F5344CB8AC3E}">
        <p14:creationId xmlns:p14="http://schemas.microsoft.com/office/powerpoint/2010/main" val="3549153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705D1-E7BD-4CCB-BC44-4835BD5DE055}"/>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F931DBA5-A221-471E-9A5A-D790F0C02206}"/>
              </a:ext>
            </a:extLst>
          </p:cNvPr>
          <p:cNvSpPr>
            <a:spLocks noGrp="1"/>
          </p:cNvSpPr>
          <p:nvPr>
            <p:ph idx="1"/>
          </p:nvPr>
        </p:nvSpPr>
        <p:spPr/>
        <p:txBody>
          <a:bodyPr>
            <a:normAutofit lnSpcReduction="10000"/>
          </a:bodyPr>
          <a:lstStyle/>
          <a:p>
            <a:pPr marL="0" indent="0" algn="l">
              <a:buNone/>
            </a:pPr>
            <a:r>
              <a:rPr lang="en-US" sz="2400" b="1" dirty="0">
                <a:latin typeface="OpenSans"/>
              </a:rPr>
              <a:t> Project Context</a:t>
            </a:r>
            <a:endParaRPr lang="en-US" sz="2400" b="1" i="0" dirty="0">
              <a:effectLst/>
              <a:latin typeface="OpenSans"/>
            </a:endParaRPr>
          </a:p>
          <a:p>
            <a:pPr marL="0" indent="0" algn="l">
              <a:buNone/>
            </a:pPr>
            <a:r>
              <a:rPr lang="en-US" sz="1900" b="0" i="0" dirty="0">
                <a:effectLst/>
                <a:latin typeface="OpenSans"/>
              </a:rPr>
              <a:t>Space X manufactures sub-orbital and orbital reusable rockets.  SpaceX’s accomplishments include: Sending spacecraft to the International Space Station. </a:t>
            </a:r>
            <a:r>
              <a:rPr lang="en-US" sz="1900" b="1" i="0" dirty="0">
                <a:effectLst/>
                <a:latin typeface="OpenSans"/>
              </a:rPr>
              <a:t>Starlink</a:t>
            </a:r>
            <a:r>
              <a:rPr lang="en-US" sz="1900" b="0" i="0" dirty="0">
                <a:effectLst/>
                <a:latin typeface="OpenSans"/>
              </a:rPr>
              <a:t>, a satellite internet constellation providing satellite Internet access. Sending manned missions to Space. One reason SpaceX can do this is the rocket launches are relatively </a:t>
            </a:r>
            <a:r>
              <a:rPr lang="en-US" sz="1900" b="1" i="0" dirty="0">
                <a:effectLst/>
                <a:latin typeface="OpenSans"/>
              </a:rPr>
              <a:t>inexpensive</a:t>
            </a:r>
            <a:r>
              <a:rPr lang="en-US" sz="1900" b="0" i="0" dirty="0">
                <a:effectLst/>
                <a:latin typeface="OpenSans"/>
              </a:rPr>
              <a:t>. </a:t>
            </a:r>
          </a:p>
          <a:p>
            <a:pPr marL="0" indent="0" algn="l">
              <a:buNone/>
            </a:pPr>
            <a:r>
              <a:rPr lang="en-US" sz="1900" b="0" i="0" dirty="0">
                <a:effectLst/>
                <a:latin typeface="OpenSans"/>
              </a:rPr>
              <a:t>SpaceX advertises </a:t>
            </a:r>
            <a:r>
              <a:rPr lang="en-US" sz="1900" b="1" i="0" dirty="0">
                <a:effectLst/>
                <a:latin typeface="OpenSans"/>
              </a:rPr>
              <a:t>Falcon 9 </a:t>
            </a:r>
            <a:r>
              <a:rPr lang="en-US" sz="1900" b="0" i="0" dirty="0">
                <a:effectLst/>
                <a:latin typeface="OpenSans"/>
              </a:rPr>
              <a:t>rocket launches on its website with a cost of </a:t>
            </a:r>
            <a:r>
              <a:rPr lang="en-US" sz="1900" b="1" i="0" dirty="0">
                <a:effectLst/>
                <a:latin typeface="OpenSans"/>
              </a:rPr>
              <a:t>62 million dollars</a:t>
            </a:r>
            <a:r>
              <a:rPr lang="en-US" sz="1900" b="0" i="0" dirty="0">
                <a:effectLst/>
                <a:latin typeface="OpenSans"/>
              </a:rPr>
              <a:t>; other providers cost upwards of </a:t>
            </a:r>
            <a:r>
              <a:rPr lang="en-US" sz="1900" b="1" i="0" dirty="0">
                <a:effectLst/>
                <a:latin typeface="OpenSans"/>
              </a:rPr>
              <a:t>165 million dollars </a:t>
            </a:r>
            <a:r>
              <a:rPr lang="en-US" sz="1900" b="0" i="0" dirty="0">
                <a:effectLst/>
                <a:latin typeface="OpenSans"/>
              </a:rPr>
              <a:t>each, much of the savings is because SpaceX can reuse the </a:t>
            </a:r>
            <a:r>
              <a:rPr lang="en-US" sz="1900" b="1" i="0" dirty="0">
                <a:effectLst/>
                <a:latin typeface="OpenSans"/>
              </a:rPr>
              <a:t>first stage</a:t>
            </a:r>
            <a:r>
              <a:rPr lang="en-US" sz="1900" b="0" i="0" dirty="0">
                <a:effectLst/>
                <a:latin typeface="OpenSans"/>
              </a:rPr>
              <a:t>. Therefore, if we can determine if the first stage will land, we can determine the cost of a launch.</a:t>
            </a:r>
          </a:p>
          <a:p>
            <a:pPr marL="0" indent="0" algn="l">
              <a:buNone/>
            </a:pPr>
            <a:r>
              <a:rPr lang="en-US" sz="2400" b="1" i="0" dirty="0">
                <a:effectLst/>
                <a:latin typeface="OpenSans"/>
              </a:rPr>
              <a:t>AIM of the Project</a:t>
            </a:r>
          </a:p>
          <a:p>
            <a:r>
              <a:rPr lang="en-US" sz="1900" dirty="0">
                <a:latin typeface="OpenSans"/>
              </a:rPr>
              <a:t>D</a:t>
            </a:r>
            <a:r>
              <a:rPr lang="en-US" sz="1900" b="0" i="0" dirty="0">
                <a:effectLst/>
                <a:latin typeface="OpenSans"/>
              </a:rPr>
              <a:t>etermine the </a:t>
            </a:r>
            <a:r>
              <a:rPr lang="en-US" sz="1900" b="1" i="0" dirty="0">
                <a:effectLst/>
                <a:latin typeface="OpenSans"/>
              </a:rPr>
              <a:t>price</a:t>
            </a:r>
            <a:r>
              <a:rPr lang="en-US" sz="1900" b="0" i="0" dirty="0">
                <a:effectLst/>
                <a:latin typeface="OpenSans"/>
              </a:rPr>
              <a:t> of each launch by gathering information about Space X and </a:t>
            </a:r>
            <a:r>
              <a:rPr lang="en-US" sz="1900" b="1" i="0" dirty="0">
                <a:effectLst/>
                <a:latin typeface="OpenSans"/>
              </a:rPr>
              <a:t>creating dashboard</a:t>
            </a:r>
            <a:r>
              <a:rPr lang="en-US" sz="1900" b="0" i="0" dirty="0">
                <a:effectLst/>
                <a:latin typeface="OpenSans"/>
              </a:rPr>
              <a:t>s.</a:t>
            </a:r>
          </a:p>
          <a:p>
            <a:pPr algn="l"/>
            <a:r>
              <a:rPr lang="en-US" sz="1900" dirty="0">
                <a:latin typeface="OpenSans"/>
              </a:rPr>
              <a:t>D</a:t>
            </a:r>
            <a:r>
              <a:rPr lang="en-US" sz="1900" b="0" i="0" dirty="0">
                <a:effectLst/>
                <a:latin typeface="OpenSans"/>
              </a:rPr>
              <a:t>etermine if SpaceX will </a:t>
            </a:r>
            <a:r>
              <a:rPr lang="en-US" sz="1900" b="1" i="0" dirty="0">
                <a:effectLst/>
                <a:latin typeface="OpenSans"/>
              </a:rPr>
              <a:t>reuse</a:t>
            </a:r>
            <a:r>
              <a:rPr lang="en-US" sz="1900" b="0" i="0" dirty="0">
                <a:effectLst/>
                <a:latin typeface="OpenSans"/>
              </a:rPr>
              <a:t> the first stage. </a:t>
            </a:r>
          </a:p>
          <a:p>
            <a:pPr algn="l"/>
            <a:r>
              <a:rPr lang="en-US" sz="1900" b="0" i="0" dirty="0">
                <a:effectLst/>
                <a:latin typeface="OpenSans"/>
              </a:rPr>
              <a:t>Instead of using rocket science to determine if the first stage will land successfully, </a:t>
            </a:r>
            <a:r>
              <a:rPr lang="en-US" sz="1900" dirty="0">
                <a:latin typeface="OpenSans"/>
              </a:rPr>
              <a:t>by</a:t>
            </a:r>
            <a:r>
              <a:rPr lang="en-US" sz="1900" b="0" i="0" dirty="0">
                <a:effectLst/>
                <a:latin typeface="OpenSans"/>
              </a:rPr>
              <a:t> training a </a:t>
            </a:r>
            <a:r>
              <a:rPr lang="en-US" sz="1900" b="1" i="0" dirty="0">
                <a:effectLst/>
                <a:latin typeface="OpenSans"/>
              </a:rPr>
              <a:t>machine learning model </a:t>
            </a:r>
            <a:r>
              <a:rPr lang="en-US" sz="1900" b="0" i="0" dirty="0">
                <a:effectLst/>
                <a:latin typeface="OpenSans"/>
              </a:rPr>
              <a:t>and use </a:t>
            </a:r>
            <a:r>
              <a:rPr lang="en-US" sz="1900" b="1" i="0" dirty="0">
                <a:effectLst/>
                <a:latin typeface="OpenSans"/>
              </a:rPr>
              <a:t>public information </a:t>
            </a:r>
            <a:r>
              <a:rPr lang="en-US" sz="1900" b="0" i="0" dirty="0">
                <a:effectLst/>
                <a:latin typeface="OpenSans"/>
              </a:rPr>
              <a:t>to predict if SpaceX will reuse the first stage.</a:t>
            </a:r>
          </a:p>
          <a:p>
            <a:pPr marL="0" indent="0" algn="l">
              <a:buNone/>
            </a:pPr>
            <a:endParaRPr lang="en-US" sz="2000" dirty="0">
              <a:latin typeface="OpenSans"/>
            </a:endParaRPr>
          </a:p>
          <a:p>
            <a:pPr marL="0" indent="0" algn="l">
              <a:buNone/>
            </a:pPr>
            <a:endParaRPr lang="en-US" sz="2000" b="0" i="0" dirty="0">
              <a:effectLst/>
              <a:latin typeface="OpenSans"/>
            </a:endParaRPr>
          </a:p>
          <a:p>
            <a:pPr marL="0" indent="0">
              <a:buNone/>
            </a:pPr>
            <a:endParaRPr lang="en-IN" dirty="0"/>
          </a:p>
        </p:txBody>
      </p:sp>
    </p:spTree>
    <p:extLst>
      <p:ext uri="{BB962C8B-B14F-4D97-AF65-F5344CB8AC3E}">
        <p14:creationId xmlns:p14="http://schemas.microsoft.com/office/powerpoint/2010/main" val="36267101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E1C0EB-924B-4089-961F-B3CC32F6B7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807" y="123395"/>
            <a:ext cx="11898385" cy="6154009"/>
          </a:xfrm>
          <a:prstGeom prst="rect">
            <a:avLst/>
          </a:prstGeom>
        </p:spPr>
      </p:pic>
    </p:spTree>
    <p:extLst>
      <p:ext uri="{BB962C8B-B14F-4D97-AF65-F5344CB8AC3E}">
        <p14:creationId xmlns:p14="http://schemas.microsoft.com/office/powerpoint/2010/main" val="18644780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8349-C752-4E8F-B313-4469398B8CFE}"/>
              </a:ext>
            </a:extLst>
          </p:cNvPr>
          <p:cNvSpPr>
            <a:spLocks noGrp="1"/>
          </p:cNvSpPr>
          <p:nvPr>
            <p:ph type="title"/>
          </p:nvPr>
        </p:nvSpPr>
        <p:spPr/>
        <p:txBody>
          <a:bodyPr/>
          <a:lstStyle/>
          <a:p>
            <a:r>
              <a:rPr lang="en-IN" dirty="0"/>
              <a:t>EDA with Folium</a:t>
            </a:r>
          </a:p>
        </p:txBody>
      </p:sp>
      <p:pic>
        <p:nvPicPr>
          <p:cNvPr id="5" name="Picture 4">
            <a:extLst>
              <a:ext uri="{FF2B5EF4-FFF2-40B4-BE49-F238E27FC236}">
                <a16:creationId xmlns:a16="http://schemas.microsoft.com/office/drawing/2014/main" id="{462F9208-6D95-4B8B-9CBC-0AD4AD794DFA}"/>
              </a:ext>
            </a:extLst>
          </p:cNvPr>
          <p:cNvPicPr>
            <a:picLocks noChangeAspect="1"/>
          </p:cNvPicPr>
          <p:nvPr/>
        </p:nvPicPr>
        <p:blipFill rotWithShape="1">
          <a:blip r:embed="rId2">
            <a:extLst>
              <a:ext uri="{28A0092B-C50C-407E-A947-70E740481C1C}">
                <a14:useLocalDpi xmlns:a14="http://schemas.microsoft.com/office/drawing/2010/main" val="0"/>
              </a:ext>
            </a:extLst>
          </a:blip>
          <a:srcRect l="20781" t="17500" r="15470" b="16806"/>
          <a:stretch/>
        </p:blipFill>
        <p:spPr>
          <a:xfrm>
            <a:off x="838200" y="2066924"/>
            <a:ext cx="7123332" cy="4129089"/>
          </a:xfrm>
          <a:prstGeom prst="rect">
            <a:avLst/>
          </a:prstGeom>
        </p:spPr>
      </p:pic>
      <p:sp>
        <p:nvSpPr>
          <p:cNvPr id="7" name="TextBox 6">
            <a:extLst>
              <a:ext uri="{FF2B5EF4-FFF2-40B4-BE49-F238E27FC236}">
                <a16:creationId xmlns:a16="http://schemas.microsoft.com/office/drawing/2014/main" id="{2C9FBD5E-6CFD-4477-8456-DE9F0175635E}"/>
              </a:ext>
            </a:extLst>
          </p:cNvPr>
          <p:cNvSpPr txBox="1"/>
          <p:nvPr/>
        </p:nvSpPr>
        <p:spPr>
          <a:xfrm>
            <a:off x="838200" y="1506022"/>
            <a:ext cx="6096000" cy="369332"/>
          </a:xfrm>
          <a:prstGeom prst="rect">
            <a:avLst/>
          </a:prstGeom>
          <a:solidFill>
            <a:schemeClr val="bg1"/>
          </a:solidFill>
        </p:spPr>
        <p:txBody>
          <a:bodyPr wrap="square">
            <a:spAutoFit/>
          </a:bodyPr>
          <a:lstStyle/>
          <a:p>
            <a:r>
              <a:rPr lang="en-US" dirty="0"/>
              <a:t>Task 1: Mark all launch sites on a map</a:t>
            </a:r>
            <a:endParaRPr lang="en-IN" dirty="0"/>
          </a:p>
        </p:txBody>
      </p:sp>
    </p:spTree>
    <p:extLst>
      <p:ext uri="{BB962C8B-B14F-4D97-AF65-F5344CB8AC3E}">
        <p14:creationId xmlns:p14="http://schemas.microsoft.com/office/powerpoint/2010/main" val="34570423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0478B79-F4A8-49A7-8526-BBDE349163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8199"/>
            <a:ext cx="3898754" cy="2985863"/>
          </a:xfrm>
          <a:prstGeom prst="rect">
            <a:avLst/>
          </a:prstGeom>
        </p:spPr>
      </p:pic>
      <p:pic>
        <p:nvPicPr>
          <p:cNvPr id="8" name="Picture 7">
            <a:extLst>
              <a:ext uri="{FF2B5EF4-FFF2-40B4-BE49-F238E27FC236}">
                <a16:creationId xmlns:a16="http://schemas.microsoft.com/office/drawing/2014/main" id="{4A1C92A4-9381-4EDC-8612-BCFEDAF055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806" y="838199"/>
            <a:ext cx="3572939" cy="2984098"/>
          </a:xfrm>
          <a:prstGeom prst="rect">
            <a:avLst/>
          </a:prstGeom>
        </p:spPr>
      </p:pic>
      <p:pic>
        <p:nvPicPr>
          <p:cNvPr id="10" name="Picture 9">
            <a:extLst>
              <a:ext uri="{FF2B5EF4-FFF2-40B4-BE49-F238E27FC236}">
                <a16:creationId xmlns:a16="http://schemas.microsoft.com/office/drawing/2014/main" id="{042FE1D3-99FD-45CF-8F1F-0A617E73FC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6934" y="3822297"/>
            <a:ext cx="3742862" cy="2197502"/>
          </a:xfrm>
          <a:prstGeom prst="rect">
            <a:avLst/>
          </a:prstGeom>
        </p:spPr>
      </p:pic>
      <p:pic>
        <p:nvPicPr>
          <p:cNvPr id="12" name="Picture 11">
            <a:extLst>
              <a:ext uri="{FF2B5EF4-FFF2-40B4-BE49-F238E27FC236}">
                <a16:creationId xmlns:a16="http://schemas.microsoft.com/office/drawing/2014/main" id="{020439D6-0E6D-4735-A842-543E1D39F3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31" y="3822297"/>
            <a:ext cx="3742862" cy="2197502"/>
          </a:xfrm>
          <a:prstGeom prst="rect">
            <a:avLst/>
          </a:prstGeom>
        </p:spPr>
      </p:pic>
      <p:pic>
        <p:nvPicPr>
          <p:cNvPr id="14" name="Picture 13">
            <a:extLst>
              <a:ext uri="{FF2B5EF4-FFF2-40B4-BE49-F238E27FC236}">
                <a16:creationId xmlns:a16="http://schemas.microsoft.com/office/drawing/2014/main" id="{8566974D-7576-47C9-91DF-E5027A731F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64472" y="838199"/>
            <a:ext cx="4727528" cy="5181602"/>
          </a:xfrm>
          <a:prstGeom prst="rect">
            <a:avLst/>
          </a:prstGeom>
        </p:spPr>
      </p:pic>
      <p:sp>
        <p:nvSpPr>
          <p:cNvPr id="16" name="TextBox 15">
            <a:extLst>
              <a:ext uri="{FF2B5EF4-FFF2-40B4-BE49-F238E27FC236}">
                <a16:creationId xmlns:a16="http://schemas.microsoft.com/office/drawing/2014/main" id="{6A1A4691-41CF-4315-A600-6693F584DFB3}"/>
              </a:ext>
            </a:extLst>
          </p:cNvPr>
          <p:cNvSpPr txBox="1"/>
          <p:nvPr/>
        </p:nvSpPr>
        <p:spPr>
          <a:xfrm>
            <a:off x="116681" y="238810"/>
            <a:ext cx="10427494" cy="369332"/>
          </a:xfrm>
          <a:prstGeom prst="rect">
            <a:avLst/>
          </a:prstGeom>
          <a:solidFill>
            <a:schemeClr val="bg1"/>
          </a:solidFill>
        </p:spPr>
        <p:txBody>
          <a:bodyPr wrap="square">
            <a:spAutoFit/>
          </a:bodyPr>
          <a:lstStyle/>
          <a:p>
            <a:r>
              <a:rPr lang="en-US" dirty="0"/>
              <a:t>Task 2: Mark the success/failed launches for each site on the map</a:t>
            </a:r>
            <a:endParaRPr lang="en-IN" dirty="0"/>
          </a:p>
        </p:txBody>
      </p:sp>
    </p:spTree>
    <p:extLst>
      <p:ext uri="{BB962C8B-B14F-4D97-AF65-F5344CB8AC3E}">
        <p14:creationId xmlns:p14="http://schemas.microsoft.com/office/powerpoint/2010/main" val="33176631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437E7BF-607E-4DFC-9F39-55CF2A0CA9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47783"/>
            <a:ext cx="3987681" cy="2834465"/>
          </a:xfrm>
          <a:prstGeom prst="rect">
            <a:avLst/>
          </a:prstGeom>
        </p:spPr>
      </p:pic>
      <p:pic>
        <p:nvPicPr>
          <p:cNvPr id="15" name="Picture 14">
            <a:extLst>
              <a:ext uri="{FF2B5EF4-FFF2-40B4-BE49-F238E27FC236}">
                <a16:creationId xmlns:a16="http://schemas.microsoft.com/office/drawing/2014/main" id="{C74E40A7-A7EC-4279-BCF1-87BFF9FC0C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7681" y="3619500"/>
            <a:ext cx="4070469" cy="2762748"/>
          </a:xfrm>
          <a:prstGeom prst="rect">
            <a:avLst/>
          </a:prstGeom>
        </p:spPr>
      </p:pic>
      <p:pic>
        <p:nvPicPr>
          <p:cNvPr id="17" name="Picture 16">
            <a:extLst>
              <a:ext uri="{FF2B5EF4-FFF2-40B4-BE49-F238E27FC236}">
                <a16:creationId xmlns:a16="http://schemas.microsoft.com/office/drawing/2014/main" id="{FD5DE339-D2F8-49FA-9156-08F97AEB4B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18068"/>
            <a:ext cx="3987681" cy="2929715"/>
          </a:xfrm>
          <a:prstGeom prst="rect">
            <a:avLst/>
          </a:prstGeom>
        </p:spPr>
      </p:pic>
      <p:pic>
        <p:nvPicPr>
          <p:cNvPr id="19" name="Picture 18">
            <a:extLst>
              <a:ext uri="{FF2B5EF4-FFF2-40B4-BE49-F238E27FC236}">
                <a16:creationId xmlns:a16="http://schemas.microsoft.com/office/drawing/2014/main" id="{5F6EB35A-B612-44F0-9BFA-34BC694585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4522199" y="83548"/>
            <a:ext cx="3001431" cy="4070469"/>
          </a:xfrm>
          <a:prstGeom prst="rect">
            <a:avLst/>
          </a:prstGeom>
        </p:spPr>
      </p:pic>
      <p:sp>
        <p:nvSpPr>
          <p:cNvPr id="21" name="TextBox 20">
            <a:extLst>
              <a:ext uri="{FF2B5EF4-FFF2-40B4-BE49-F238E27FC236}">
                <a16:creationId xmlns:a16="http://schemas.microsoft.com/office/drawing/2014/main" id="{4FF40089-A0BA-4045-8C22-8DC3F69EC5D2}"/>
              </a:ext>
            </a:extLst>
          </p:cNvPr>
          <p:cNvSpPr txBox="1"/>
          <p:nvPr/>
        </p:nvSpPr>
        <p:spPr>
          <a:xfrm>
            <a:off x="0" y="-28263"/>
            <a:ext cx="4991100" cy="646331"/>
          </a:xfrm>
          <a:prstGeom prst="rect">
            <a:avLst/>
          </a:prstGeom>
          <a:solidFill>
            <a:schemeClr val="bg1"/>
          </a:solidFill>
        </p:spPr>
        <p:txBody>
          <a:bodyPr wrap="square">
            <a:spAutoFit/>
          </a:bodyPr>
          <a:lstStyle/>
          <a:p>
            <a:r>
              <a:rPr lang="en-US" dirty="0"/>
              <a:t>TASK 3: Calculate the distances between a launch site to its proximities</a:t>
            </a:r>
            <a:endParaRPr lang="en-IN" dirty="0"/>
          </a:p>
        </p:txBody>
      </p:sp>
      <p:sp>
        <p:nvSpPr>
          <p:cNvPr id="22" name="TextBox 21">
            <a:extLst>
              <a:ext uri="{FF2B5EF4-FFF2-40B4-BE49-F238E27FC236}">
                <a16:creationId xmlns:a16="http://schemas.microsoft.com/office/drawing/2014/main" id="{90EA4FE4-10EB-4759-8F2D-811E34D4C0D5}"/>
              </a:ext>
            </a:extLst>
          </p:cNvPr>
          <p:cNvSpPr txBox="1"/>
          <p:nvPr/>
        </p:nvSpPr>
        <p:spPr>
          <a:xfrm>
            <a:off x="8572500" y="2521059"/>
            <a:ext cx="3863853" cy="1815882"/>
          </a:xfrm>
          <a:prstGeom prst="rect">
            <a:avLst/>
          </a:prstGeom>
          <a:noFill/>
        </p:spPr>
        <p:txBody>
          <a:bodyPr wrap="square" rtlCol="0">
            <a:spAutoFit/>
          </a:bodyPr>
          <a:lstStyle/>
          <a:p>
            <a:r>
              <a:rPr lang="en-IN" sz="2800" dirty="0">
                <a:solidFill>
                  <a:schemeClr val="accent1"/>
                </a:solidFill>
              </a:rPr>
              <a:t>1.Nearest Coastline</a:t>
            </a:r>
          </a:p>
          <a:p>
            <a:r>
              <a:rPr lang="en-IN" sz="2800" dirty="0">
                <a:solidFill>
                  <a:schemeClr val="accent1"/>
                </a:solidFill>
              </a:rPr>
              <a:t>2. Nearest Railway</a:t>
            </a:r>
          </a:p>
          <a:p>
            <a:r>
              <a:rPr lang="en-IN" sz="2800" dirty="0">
                <a:solidFill>
                  <a:schemeClr val="accent1"/>
                </a:solidFill>
              </a:rPr>
              <a:t>3.Nearest Highway</a:t>
            </a:r>
          </a:p>
          <a:p>
            <a:r>
              <a:rPr lang="en-IN" sz="2800" dirty="0">
                <a:solidFill>
                  <a:schemeClr val="accent1"/>
                </a:solidFill>
              </a:rPr>
              <a:t>4.Nearest City</a:t>
            </a:r>
          </a:p>
        </p:txBody>
      </p:sp>
    </p:spTree>
    <p:extLst>
      <p:ext uri="{BB962C8B-B14F-4D97-AF65-F5344CB8AC3E}">
        <p14:creationId xmlns:p14="http://schemas.microsoft.com/office/powerpoint/2010/main" val="19716932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D874EA-3822-47F6-9A5B-A3EADCEDCE43}"/>
              </a:ext>
            </a:extLst>
          </p:cNvPr>
          <p:cNvSpPr>
            <a:spLocks noGrp="1"/>
          </p:cNvSpPr>
          <p:nvPr>
            <p:ph type="title"/>
          </p:nvPr>
        </p:nvSpPr>
        <p:spPr/>
        <p:txBody>
          <a:bodyPr/>
          <a:lstStyle/>
          <a:p>
            <a:r>
              <a:rPr lang="en-IN" dirty="0"/>
              <a:t>EDA With Dash Results</a:t>
            </a:r>
          </a:p>
        </p:txBody>
      </p:sp>
      <p:pic>
        <p:nvPicPr>
          <p:cNvPr id="8" name="Picture 7">
            <a:extLst>
              <a:ext uri="{FF2B5EF4-FFF2-40B4-BE49-F238E27FC236}">
                <a16:creationId xmlns:a16="http://schemas.microsoft.com/office/drawing/2014/main" id="{58E35B77-390F-4FB1-BCB1-617BB7091ECF}"/>
              </a:ext>
            </a:extLst>
          </p:cNvPr>
          <p:cNvPicPr>
            <a:picLocks noChangeAspect="1"/>
          </p:cNvPicPr>
          <p:nvPr/>
        </p:nvPicPr>
        <p:blipFill>
          <a:blip r:embed="rId2"/>
          <a:stretch>
            <a:fillRect/>
          </a:stretch>
        </p:blipFill>
        <p:spPr>
          <a:xfrm>
            <a:off x="757845" y="2715281"/>
            <a:ext cx="10516511" cy="1658256"/>
          </a:xfrm>
          <a:prstGeom prst="rect">
            <a:avLst/>
          </a:prstGeom>
        </p:spPr>
      </p:pic>
      <p:sp>
        <p:nvSpPr>
          <p:cNvPr id="10" name="TextBox 9">
            <a:extLst>
              <a:ext uri="{FF2B5EF4-FFF2-40B4-BE49-F238E27FC236}">
                <a16:creationId xmlns:a16="http://schemas.microsoft.com/office/drawing/2014/main" id="{2068C369-E924-4460-AAD0-1C54B5EA91BD}"/>
              </a:ext>
            </a:extLst>
          </p:cNvPr>
          <p:cNvSpPr txBox="1"/>
          <p:nvPr/>
        </p:nvSpPr>
        <p:spPr>
          <a:xfrm>
            <a:off x="757845" y="1844295"/>
            <a:ext cx="6094520" cy="369332"/>
          </a:xfrm>
          <a:prstGeom prst="rect">
            <a:avLst/>
          </a:prstGeom>
          <a:noFill/>
        </p:spPr>
        <p:txBody>
          <a:bodyPr wrap="square">
            <a:spAutoFit/>
          </a:bodyPr>
          <a:lstStyle/>
          <a:p>
            <a:r>
              <a:rPr lang="en-US" dirty="0">
                <a:solidFill>
                  <a:schemeClr val="accent1"/>
                </a:solidFill>
              </a:rPr>
              <a:t>Add a Launch Site Drop-down Input Component</a:t>
            </a:r>
            <a:endParaRPr lang="en-IN" dirty="0">
              <a:solidFill>
                <a:schemeClr val="accent1"/>
              </a:solidFill>
            </a:endParaRPr>
          </a:p>
        </p:txBody>
      </p:sp>
    </p:spTree>
    <p:extLst>
      <p:ext uri="{BB962C8B-B14F-4D97-AF65-F5344CB8AC3E}">
        <p14:creationId xmlns:p14="http://schemas.microsoft.com/office/powerpoint/2010/main" val="30926009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5886A-8433-4C1B-9B41-593A5BBA6335}"/>
              </a:ext>
            </a:extLst>
          </p:cNvPr>
          <p:cNvSpPr>
            <a:spLocks noGrp="1"/>
          </p:cNvSpPr>
          <p:nvPr>
            <p:ph type="title"/>
          </p:nvPr>
        </p:nvSpPr>
        <p:spPr/>
        <p:txBody>
          <a:bodyPr/>
          <a:lstStyle/>
          <a:p>
            <a:r>
              <a:rPr lang="en-IN" dirty="0"/>
              <a:t>Task 2 </a:t>
            </a:r>
          </a:p>
        </p:txBody>
      </p:sp>
      <p:pic>
        <p:nvPicPr>
          <p:cNvPr id="8" name="Content Placeholder 7">
            <a:extLst>
              <a:ext uri="{FF2B5EF4-FFF2-40B4-BE49-F238E27FC236}">
                <a16:creationId xmlns:a16="http://schemas.microsoft.com/office/drawing/2014/main" id="{6432A8DD-3A32-4F03-B77E-0ECA36AB5E00}"/>
              </a:ext>
            </a:extLst>
          </p:cNvPr>
          <p:cNvPicPr>
            <a:picLocks noGrp="1" noChangeAspect="1"/>
          </p:cNvPicPr>
          <p:nvPr>
            <p:ph idx="1"/>
          </p:nvPr>
        </p:nvPicPr>
        <p:blipFill>
          <a:blip r:embed="rId2"/>
          <a:stretch>
            <a:fillRect/>
          </a:stretch>
        </p:blipFill>
        <p:spPr>
          <a:xfrm>
            <a:off x="696157" y="2395842"/>
            <a:ext cx="10515600" cy="2066315"/>
          </a:xfrm>
          <a:prstGeom prst="rect">
            <a:avLst/>
          </a:prstGeom>
        </p:spPr>
      </p:pic>
      <p:sp>
        <p:nvSpPr>
          <p:cNvPr id="11" name="Rectangle 1">
            <a:extLst>
              <a:ext uri="{FF2B5EF4-FFF2-40B4-BE49-F238E27FC236}">
                <a16:creationId xmlns:a16="http://schemas.microsoft.com/office/drawing/2014/main" id="{4D9753A1-305D-40D4-BBE6-792BD438FD7E}"/>
              </a:ext>
            </a:extLst>
          </p:cNvPr>
          <p:cNvSpPr>
            <a:spLocks noChangeArrowheads="1"/>
          </p:cNvSpPr>
          <p:nvPr/>
        </p:nvSpPr>
        <p:spPr bwMode="auto">
          <a:xfrm>
            <a:off x="838200" y="1690688"/>
            <a:ext cx="8497839"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accent1"/>
                </a:solidFill>
                <a:effectLst/>
                <a:latin typeface="+mj-lt"/>
              </a:rPr>
              <a:t>Add a callback function to render </a:t>
            </a:r>
            <a:r>
              <a:rPr kumimoji="0" lang="en-US" altLang="en-US" b="0" i="0" u="none" strike="noStrike" cap="none" normalizeH="0" baseline="0" dirty="0">
                <a:ln>
                  <a:noFill/>
                </a:ln>
                <a:solidFill>
                  <a:schemeClr val="accent1"/>
                </a:solidFill>
                <a:effectLst/>
                <a:latin typeface="+mj-lt"/>
              </a:rPr>
              <a:t>success-pie-chart</a:t>
            </a:r>
            <a:r>
              <a:rPr kumimoji="0" lang="en-US" altLang="en-US" sz="1600" b="0" i="0" u="none" strike="noStrike" cap="none" normalizeH="0" baseline="0" dirty="0">
                <a:ln>
                  <a:noFill/>
                </a:ln>
                <a:solidFill>
                  <a:schemeClr val="accent1"/>
                </a:solidFill>
                <a:effectLst/>
                <a:latin typeface="+mj-lt"/>
              </a:rPr>
              <a:t> based on selected site dropdown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034455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8AF06-58E5-45F5-9BB2-E01C377AC208}"/>
              </a:ext>
            </a:extLst>
          </p:cNvPr>
          <p:cNvSpPr>
            <a:spLocks noGrp="1"/>
          </p:cNvSpPr>
          <p:nvPr>
            <p:ph type="title"/>
          </p:nvPr>
        </p:nvSpPr>
        <p:spPr/>
        <p:txBody>
          <a:bodyPr/>
          <a:lstStyle/>
          <a:p>
            <a:r>
              <a:rPr lang="en-IN" dirty="0"/>
              <a:t>Task 3 and 4</a:t>
            </a:r>
          </a:p>
        </p:txBody>
      </p:sp>
      <p:pic>
        <p:nvPicPr>
          <p:cNvPr id="5" name="Content Placeholder 4">
            <a:extLst>
              <a:ext uri="{FF2B5EF4-FFF2-40B4-BE49-F238E27FC236}">
                <a16:creationId xmlns:a16="http://schemas.microsoft.com/office/drawing/2014/main" id="{B4A4E0D1-0EF4-4BA8-9438-8D1DEC11A6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482" y="2636668"/>
            <a:ext cx="11119318" cy="2332723"/>
          </a:xfrm>
        </p:spPr>
      </p:pic>
      <p:sp>
        <p:nvSpPr>
          <p:cNvPr id="7" name="TextBox 6">
            <a:extLst>
              <a:ext uri="{FF2B5EF4-FFF2-40B4-BE49-F238E27FC236}">
                <a16:creationId xmlns:a16="http://schemas.microsoft.com/office/drawing/2014/main" id="{318A5BAA-5989-4B76-BF6A-63B6F623E4A0}"/>
              </a:ext>
            </a:extLst>
          </p:cNvPr>
          <p:cNvSpPr txBox="1"/>
          <p:nvPr/>
        </p:nvSpPr>
        <p:spPr>
          <a:xfrm>
            <a:off x="321816" y="1657999"/>
            <a:ext cx="6094520" cy="369332"/>
          </a:xfrm>
          <a:prstGeom prst="rect">
            <a:avLst/>
          </a:prstGeom>
          <a:noFill/>
        </p:spPr>
        <p:txBody>
          <a:bodyPr wrap="square">
            <a:spAutoFit/>
          </a:bodyPr>
          <a:lstStyle/>
          <a:p>
            <a:r>
              <a:rPr lang="en-US" dirty="0">
                <a:solidFill>
                  <a:schemeClr val="accent1"/>
                </a:solidFill>
              </a:rPr>
              <a:t>Add a Range Slider to Select Payload</a:t>
            </a:r>
            <a:endParaRPr lang="en-IN" dirty="0">
              <a:solidFill>
                <a:schemeClr val="accent1"/>
              </a:solidFill>
            </a:endParaRPr>
          </a:p>
        </p:txBody>
      </p:sp>
      <p:sp>
        <p:nvSpPr>
          <p:cNvPr id="9" name="TextBox 8">
            <a:extLst>
              <a:ext uri="{FF2B5EF4-FFF2-40B4-BE49-F238E27FC236}">
                <a16:creationId xmlns:a16="http://schemas.microsoft.com/office/drawing/2014/main" id="{F606CACC-6BBF-4BAE-A622-9ED4DDA250A0}"/>
              </a:ext>
            </a:extLst>
          </p:cNvPr>
          <p:cNvSpPr txBox="1"/>
          <p:nvPr/>
        </p:nvSpPr>
        <p:spPr>
          <a:xfrm>
            <a:off x="234482" y="2008834"/>
            <a:ext cx="6094520" cy="646331"/>
          </a:xfrm>
          <a:prstGeom prst="rect">
            <a:avLst/>
          </a:prstGeom>
          <a:noFill/>
        </p:spPr>
        <p:txBody>
          <a:bodyPr wrap="square">
            <a:spAutoFit/>
          </a:bodyPr>
          <a:lstStyle/>
          <a:p>
            <a:r>
              <a:rPr lang="en-US" dirty="0">
                <a:solidFill>
                  <a:schemeClr val="accent1"/>
                </a:solidFill>
              </a:rPr>
              <a:t> Add a callback function to render the success-payload-scatter-chart scatter plot</a:t>
            </a:r>
            <a:endParaRPr lang="en-IN" dirty="0">
              <a:solidFill>
                <a:schemeClr val="accent1"/>
              </a:solidFill>
            </a:endParaRPr>
          </a:p>
        </p:txBody>
      </p:sp>
    </p:spTree>
    <p:extLst>
      <p:ext uri="{BB962C8B-B14F-4D97-AF65-F5344CB8AC3E}">
        <p14:creationId xmlns:p14="http://schemas.microsoft.com/office/powerpoint/2010/main" val="25070236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68F2B-3F95-409C-BDAF-716E56334C2B}"/>
              </a:ext>
            </a:extLst>
          </p:cNvPr>
          <p:cNvSpPr>
            <a:spLocks noGrp="1"/>
          </p:cNvSpPr>
          <p:nvPr>
            <p:ph type="title"/>
          </p:nvPr>
        </p:nvSpPr>
        <p:spPr/>
        <p:txBody>
          <a:bodyPr/>
          <a:lstStyle/>
          <a:p>
            <a:r>
              <a:rPr lang="en-IN" dirty="0"/>
              <a:t>Predictive Analysis Results</a:t>
            </a:r>
          </a:p>
        </p:txBody>
      </p:sp>
      <p:pic>
        <p:nvPicPr>
          <p:cNvPr id="5" name="Content Placeholder 4">
            <a:extLst>
              <a:ext uri="{FF2B5EF4-FFF2-40B4-BE49-F238E27FC236}">
                <a16:creationId xmlns:a16="http://schemas.microsoft.com/office/drawing/2014/main" id="{BB0A9AC6-7531-4B16-B75B-73E54EB7EE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9169" y="1575279"/>
            <a:ext cx="6107735" cy="4351337"/>
          </a:xfrm>
        </p:spPr>
      </p:pic>
    </p:spTree>
    <p:extLst>
      <p:ext uri="{BB962C8B-B14F-4D97-AF65-F5344CB8AC3E}">
        <p14:creationId xmlns:p14="http://schemas.microsoft.com/office/powerpoint/2010/main" val="26199297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2C4888-B05F-4F8D-B7C3-87EF992271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5647" y="0"/>
            <a:ext cx="5610687" cy="4514804"/>
          </a:xfrm>
          <a:prstGeom prst="rect">
            <a:avLst/>
          </a:prstGeom>
        </p:spPr>
      </p:pic>
      <p:pic>
        <p:nvPicPr>
          <p:cNvPr id="8" name="Picture 7">
            <a:extLst>
              <a:ext uri="{FF2B5EF4-FFF2-40B4-BE49-F238E27FC236}">
                <a16:creationId xmlns:a16="http://schemas.microsoft.com/office/drawing/2014/main" id="{350F441F-12AB-4361-A140-94426835E3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5646" y="4514804"/>
            <a:ext cx="5610687" cy="1750198"/>
          </a:xfrm>
          <a:prstGeom prst="rect">
            <a:avLst/>
          </a:prstGeom>
        </p:spPr>
      </p:pic>
    </p:spTree>
    <p:extLst>
      <p:ext uri="{BB962C8B-B14F-4D97-AF65-F5344CB8AC3E}">
        <p14:creationId xmlns:p14="http://schemas.microsoft.com/office/powerpoint/2010/main" val="25609676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DEFC0F-BA81-4E65-A26A-94E3253DFA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552" y="173774"/>
            <a:ext cx="9688277" cy="5782482"/>
          </a:xfrm>
          <a:prstGeom prst="rect">
            <a:avLst/>
          </a:prstGeom>
        </p:spPr>
      </p:pic>
    </p:spTree>
    <p:extLst>
      <p:ext uri="{BB962C8B-B14F-4D97-AF65-F5344CB8AC3E}">
        <p14:creationId xmlns:p14="http://schemas.microsoft.com/office/powerpoint/2010/main" val="1590421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1F63B-A644-4037-AED1-023C25C08098}"/>
              </a:ext>
            </a:extLst>
          </p:cNvPr>
          <p:cNvSpPr>
            <a:spLocks noGrp="1"/>
          </p:cNvSpPr>
          <p:nvPr>
            <p:ph type="title"/>
          </p:nvPr>
        </p:nvSpPr>
        <p:spPr>
          <a:xfrm>
            <a:off x="838200" y="319899"/>
            <a:ext cx="10515600" cy="1325563"/>
          </a:xfrm>
        </p:spPr>
        <p:txBody>
          <a:bodyPr/>
          <a:lstStyle/>
          <a:p>
            <a:r>
              <a:rPr lang="en-IN" dirty="0"/>
              <a:t>Methodology </a:t>
            </a:r>
          </a:p>
        </p:txBody>
      </p:sp>
      <p:pic>
        <p:nvPicPr>
          <p:cNvPr id="4" name="Content Placeholder 3">
            <a:extLst>
              <a:ext uri="{FF2B5EF4-FFF2-40B4-BE49-F238E27FC236}">
                <a16:creationId xmlns:a16="http://schemas.microsoft.com/office/drawing/2014/main" id="{BFB77828-7820-43A0-B022-4A7A4D47DD8F}"/>
              </a:ext>
            </a:extLst>
          </p:cNvPr>
          <p:cNvPicPr>
            <a:picLocks noGrp="1" noChangeAspect="1"/>
          </p:cNvPicPr>
          <p:nvPr>
            <p:ph idx="1"/>
          </p:nvPr>
        </p:nvPicPr>
        <p:blipFill>
          <a:blip r:embed="rId2"/>
          <a:stretch>
            <a:fillRect/>
          </a:stretch>
        </p:blipFill>
        <p:spPr>
          <a:xfrm>
            <a:off x="8244157" y="1905001"/>
            <a:ext cx="3481118" cy="3481118"/>
          </a:xfrm>
          <a:prstGeom prst="rect">
            <a:avLst/>
          </a:prstGeom>
        </p:spPr>
      </p:pic>
      <p:sp>
        <p:nvSpPr>
          <p:cNvPr id="5" name="TextBox 4">
            <a:extLst>
              <a:ext uri="{FF2B5EF4-FFF2-40B4-BE49-F238E27FC236}">
                <a16:creationId xmlns:a16="http://schemas.microsoft.com/office/drawing/2014/main" id="{C0AC3794-71AC-48CA-9DB5-2DCA23CAB193}"/>
              </a:ext>
            </a:extLst>
          </p:cNvPr>
          <p:cNvSpPr txBox="1"/>
          <p:nvPr/>
        </p:nvSpPr>
        <p:spPr>
          <a:xfrm>
            <a:off x="647700" y="1790701"/>
            <a:ext cx="7677150" cy="3970318"/>
          </a:xfrm>
          <a:prstGeom prst="rect">
            <a:avLst/>
          </a:prstGeom>
          <a:noFill/>
        </p:spPr>
        <p:txBody>
          <a:bodyPr wrap="square" rtlCol="0">
            <a:spAutoFit/>
          </a:bodyPr>
          <a:lstStyle/>
          <a:p>
            <a:pPr algn="l"/>
            <a:r>
              <a:rPr lang="en-US" b="0" i="0" dirty="0">
                <a:solidFill>
                  <a:schemeClr val="accent1"/>
                </a:solidFill>
                <a:effectLst/>
                <a:latin typeface="OpenSans"/>
              </a:rPr>
              <a:t> We will be working with SpaceX launch data that is gathered from an</a:t>
            </a:r>
            <a:r>
              <a:rPr lang="en-US" b="1" i="0" dirty="0">
                <a:solidFill>
                  <a:schemeClr val="accent1"/>
                </a:solidFill>
                <a:effectLst/>
                <a:latin typeface="OpenSans"/>
              </a:rPr>
              <a:t> API</a:t>
            </a:r>
            <a:r>
              <a:rPr lang="en-US" b="0" i="0" dirty="0">
                <a:solidFill>
                  <a:schemeClr val="accent1"/>
                </a:solidFill>
                <a:effectLst/>
                <a:latin typeface="OpenSans"/>
              </a:rPr>
              <a:t>, specifically the </a:t>
            </a:r>
            <a:r>
              <a:rPr lang="en-US" b="1" i="0" dirty="0">
                <a:solidFill>
                  <a:schemeClr val="accent1"/>
                </a:solidFill>
                <a:effectLst/>
                <a:latin typeface="OpenSans"/>
              </a:rPr>
              <a:t>SpaceX REST API</a:t>
            </a:r>
            <a:r>
              <a:rPr lang="en-US" b="0" i="0" dirty="0">
                <a:solidFill>
                  <a:schemeClr val="accent1"/>
                </a:solidFill>
                <a:effectLst/>
                <a:latin typeface="OpenSans"/>
              </a:rPr>
              <a:t>. This API will give us data about launches, including information about the rocket used, payload delivered, launch specifications, landing specifications, and landing outcome. </a:t>
            </a:r>
          </a:p>
          <a:p>
            <a:pPr algn="l"/>
            <a:r>
              <a:rPr lang="en-US" b="0" i="0" dirty="0">
                <a:solidFill>
                  <a:schemeClr val="accent1"/>
                </a:solidFill>
                <a:effectLst/>
                <a:latin typeface="OpenSans"/>
              </a:rPr>
              <a:t>Our goal is to use this data to predict </a:t>
            </a:r>
            <a:r>
              <a:rPr lang="en-US" i="0" dirty="0">
                <a:solidFill>
                  <a:schemeClr val="accent1"/>
                </a:solidFill>
                <a:effectLst/>
                <a:latin typeface="OpenSans"/>
              </a:rPr>
              <a:t>whether</a:t>
            </a:r>
            <a:r>
              <a:rPr lang="en-US" b="1" i="0" dirty="0">
                <a:solidFill>
                  <a:schemeClr val="accent1"/>
                </a:solidFill>
                <a:effectLst/>
                <a:latin typeface="OpenSans"/>
              </a:rPr>
              <a:t> SpaceX will attempt to land a rocket or not.</a:t>
            </a:r>
          </a:p>
          <a:p>
            <a:pPr algn="l"/>
            <a:r>
              <a:rPr lang="en-US" b="0" i="0" dirty="0">
                <a:solidFill>
                  <a:schemeClr val="accent1"/>
                </a:solidFill>
                <a:effectLst/>
                <a:latin typeface="OpenSans"/>
              </a:rPr>
              <a:t>The SpaceX REST API endpoints, or URL, starts with </a:t>
            </a:r>
            <a:r>
              <a:rPr lang="en-US" b="1" i="0" dirty="0">
                <a:solidFill>
                  <a:schemeClr val="accent1"/>
                </a:solidFill>
                <a:effectLst/>
                <a:latin typeface="OpenSans"/>
              </a:rPr>
              <a:t>api.spacexdata.com/v4/. </a:t>
            </a:r>
          </a:p>
          <a:p>
            <a:pPr algn="l"/>
            <a:r>
              <a:rPr lang="en-US" b="0" i="0" dirty="0">
                <a:solidFill>
                  <a:schemeClr val="accent1"/>
                </a:solidFill>
                <a:effectLst/>
                <a:latin typeface="OpenSans"/>
              </a:rPr>
              <a:t>We have the different end points, for example: </a:t>
            </a:r>
            <a:r>
              <a:rPr lang="en-US" b="1" i="0" dirty="0">
                <a:solidFill>
                  <a:schemeClr val="accent1"/>
                </a:solidFill>
                <a:effectLst/>
                <a:latin typeface="OpenSans"/>
              </a:rPr>
              <a:t>/capsules and /cores </a:t>
            </a:r>
          </a:p>
          <a:p>
            <a:pPr algn="l"/>
            <a:r>
              <a:rPr lang="en-US" b="0" i="0" dirty="0">
                <a:solidFill>
                  <a:schemeClr val="accent1"/>
                </a:solidFill>
                <a:effectLst/>
                <a:latin typeface="OpenSans"/>
              </a:rPr>
              <a:t>We will be working with the endpoint </a:t>
            </a:r>
            <a:r>
              <a:rPr lang="en-US" b="1" i="0" dirty="0">
                <a:solidFill>
                  <a:schemeClr val="accent1"/>
                </a:solidFill>
                <a:effectLst/>
                <a:latin typeface="OpenSans"/>
              </a:rPr>
              <a:t>api.spacexdata.com/v4/launches/past</a:t>
            </a:r>
          </a:p>
          <a:p>
            <a:pPr algn="l"/>
            <a:endParaRPr lang="en-US" b="0" i="0" dirty="0">
              <a:solidFill>
                <a:schemeClr val="accent1"/>
              </a:solidFill>
              <a:effectLst/>
              <a:latin typeface="OpenSans"/>
            </a:endParaRPr>
          </a:p>
          <a:p>
            <a:pPr algn="l"/>
            <a:r>
              <a:rPr lang="en-US" b="0" i="0" dirty="0">
                <a:solidFill>
                  <a:schemeClr val="accent1"/>
                </a:solidFill>
                <a:effectLst/>
                <a:latin typeface="OpenSans"/>
              </a:rPr>
              <a:t>Another popular data source for obtaining Falcon 9 Launch data is </a:t>
            </a:r>
            <a:r>
              <a:rPr lang="en-US" b="1" i="0" dirty="0">
                <a:solidFill>
                  <a:schemeClr val="accent1"/>
                </a:solidFill>
                <a:effectLst/>
                <a:latin typeface="OpenSans"/>
              </a:rPr>
              <a:t>web scraping </a:t>
            </a:r>
            <a:r>
              <a:rPr lang="en-US" b="0" i="0" dirty="0">
                <a:solidFill>
                  <a:schemeClr val="accent1"/>
                </a:solidFill>
                <a:effectLst/>
                <a:latin typeface="OpenSans"/>
              </a:rPr>
              <a:t>related  </a:t>
            </a:r>
            <a:r>
              <a:rPr lang="en-US" b="1" i="0" dirty="0">
                <a:solidFill>
                  <a:schemeClr val="accent1"/>
                </a:solidFill>
                <a:effectLst/>
                <a:latin typeface="OpenSans"/>
              </a:rPr>
              <a:t>Wiki pages </a:t>
            </a:r>
            <a:r>
              <a:rPr lang="en-US" b="0" i="0" dirty="0">
                <a:solidFill>
                  <a:schemeClr val="accent1"/>
                </a:solidFill>
                <a:effectLst/>
                <a:latin typeface="OpenSans"/>
              </a:rPr>
              <a:t>using the </a:t>
            </a:r>
            <a:r>
              <a:rPr lang="en-US" b="1" i="0" dirty="0">
                <a:solidFill>
                  <a:schemeClr val="accent1"/>
                </a:solidFill>
                <a:effectLst/>
                <a:latin typeface="OpenSans"/>
              </a:rPr>
              <a:t>Python BeautifulSoup </a:t>
            </a:r>
            <a:r>
              <a:rPr lang="en-US" b="0" i="0" dirty="0">
                <a:solidFill>
                  <a:schemeClr val="accent1"/>
                </a:solidFill>
                <a:effectLst/>
                <a:latin typeface="OpenSans"/>
              </a:rPr>
              <a:t>package to web scrape some </a:t>
            </a:r>
            <a:r>
              <a:rPr lang="en-US" b="1" i="0" dirty="0">
                <a:solidFill>
                  <a:schemeClr val="accent1"/>
                </a:solidFill>
                <a:effectLst/>
                <a:latin typeface="OpenSans"/>
              </a:rPr>
              <a:t>HTML</a:t>
            </a:r>
            <a:r>
              <a:rPr lang="en-US" b="0" i="0" dirty="0">
                <a:solidFill>
                  <a:schemeClr val="accent1"/>
                </a:solidFill>
                <a:effectLst/>
                <a:latin typeface="OpenSans"/>
              </a:rPr>
              <a:t> tables that contain valuable Falcon 9 launch records.</a:t>
            </a:r>
          </a:p>
          <a:p>
            <a:endParaRPr lang="en-IN" dirty="0">
              <a:solidFill>
                <a:schemeClr val="accent1"/>
              </a:solidFill>
            </a:endParaRPr>
          </a:p>
        </p:txBody>
      </p:sp>
    </p:spTree>
    <p:extLst>
      <p:ext uri="{BB962C8B-B14F-4D97-AF65-F5344CB8AC3E}">
        <p14:creationId xmlns:p14="http://schemas.microsoft.com/office/powerpoint/2010/main" val="11502197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92924B-B9AD-432A-BB71-9E557090E9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5980" y="503616"/>
            <a:ext cx="9640645" cy="2743583"/>
          </a:xfrm>
          <a:prstGeom prst="rect">
            <a:avLst/>
          </a:prstGeom>
        </p:spPr>
      </p:pic>
      <p:pic>
        <p:nvPicPr>
          <p:cNvPr id="10" name="Picture 9">
            <a:extLst>
              <a:ext uri="{FF2B5EF4-FFF2-40B4-BE49-F238E27FC236}">
                <a16:creationId xmlns:a16="http://schemas.microsoft.com/office/drawing/2014/main" id="{E86865A4-C772-4EE5-8BA5-34648F1C2F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980" y="3247199"/>
            <a:ext cx="9640645" cy="2124371"/>
          </a:xfrm>
          <a:prstGeom prst="rect">
            <a:avLst/>
          </a:prstGeom>
        </p:spPr>
      </p:pic>
    </p:spTree>
    <p:extLst>
      <p:ext uri="{BB962C8B-B14F-4D97-AF65-F5344CB8AC3E}">
        <p14:creationId xmlns:p14="http://schemas.microsoft.com/office/powerpoint/2010/main" val="2262957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775DE7-0BA0-4E94-9624-4AAAD50E53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334" y="569137"/>
            <a:ext cx="10431331" cy="5382376"/>
          </a:xfrm>
          <a:prstGeom prst="rect">
            <a:avLst/>
          </a:prstGeom>
        </p:spPr>
      </p:pic>
    </p:spTree>
    <p:extLst>
      <p:ext uri="{BB962C8B-B14F-4D97-AF65-F5344CB8AC3E}">
        <p14:creationId xmlns:p14="http://schemas.microsoft.com/office/powerpoint/2010/main" val="15199315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324CF8-05F5-4435-AE35-2EE8026B67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492" y="552048"/>
            <a:ext cx="10317015" cy="5753903"/>
          </a:xfrm>
          <a:prstGeom prst="rect">
            <a:avLst/>
          </a:prstGeom>
        </p:spPr>
      </p:pic>
    </p:spTree>
    <p:extLst>
      <p:ext uri="{BB962C8B-B14F-4D97-AF65-F5344CB8AC3E}">
        <p14:creationId xmlns:p14="http://schemas.microsoft.com/office/powerpoint/2010/main" val="2027547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9F548E-D856-4114-A15C-E1DC933C79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571" y="766391"/>
            <a:ext cx="10802858" cy="5325218"/>
          </a:xfrm>
          <a:prstGeom prst="rect">
            <a:avLst/>
          </a:prstGeom>
        </p:spPr>
      </p:pic>
    </p:spTree>
    <p:extLst>
      <p:ext uri="{BB962C8B-B14F-4D97-AF65-F5344CB8AC3E}">
        <p14:creationId xmlns:p14="http://schemas.microsoft.com/office/powerpoint/2010/main" val="30936417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753B06-8BFB-441F-8885-1F9DB12EF2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279" y="290329"/>
            <a:ext cx="10421804" cy="2619741"/>
          </a:xfrm>
          <a:prstGeom prst="rect">
            <a:avLst/>
          </a:prstGeom>
        </p:spPr>
      </p:pic>
      <p:pic>
        <p:nvPicPr>
          <p:cNvPr id="8" name="Picture 7">
            <a:extLst>
              <a:ext uri="{FF2B5EF4-FFF2-40B4-BE49-F238E27FC236}">
                <a16:creationId xmlns:a16="http://schemas.microsoft.com/office/drawing/2014/main" id="{A76B743D-003A-40CA-BCC0-AC905E5E7615}"/>
              </a:ext>
            </a:extLst>
          </p:cNvPr>
          <p:cNvPicPr>
            <a:picLocks noChangeAspect="1"/>
          </p:cNvPicPr>
          <p:nvPr/>
        </p:nvPicPr>
        <p:blipFill rotWithShape="1">
          <a:blip r:embed="rId3">
            <a:extLst>
              <a:ext uri="{28A0092B-C50C-407E-A947-70E740481C1C}">
                <a14:useLocalDpi xmlns:a14="http://schemas.microsoft.com/office/drawing/2010/main" val="0"/>
              </a:ext>
            </a:extLst>
          </a:blip>
          <a:srcRect b="72816"/>
          <a:stretch/>
        </p:blipFill>
        <p:spPr>
          <a:xfrm>
            <a:off x="654279" y="2910070"/>
            <a:ext cx="10421804" cy="1864310"/>
          </a:xfrm>
          <a:prstGeom prst="rect">
            <a:avLst/>
          </a:prstGeom>
        </p:spPr>
      </p:pic>
    </p:spTree>
    <p:extLst>
      <p:ext uri="{BB962C8B-B14F-4D97-AF65-F5344CB8AC3E}">
        <p14:creationId xmlns:p14="http://schemas.microsoft.com/office/powerpoint/2010/main" val="5060512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1FB594-D1DE-4EFA-9F23-EFD4BDB14482}"/>
              </a:ext>
            </a:extLst>
          </p:cNvPr>
          <p:cNvPicPr>
            <a:picLocks noChangeAspect="1"/>
          </p:cNvPicPr>
          <p:nvPr/>
        </p:nvPicPr>
        <p:blipFill rotWithShape="1">
          <a:blip r:embed="rId2">
            <a:extLst>
              <a:ext uri="{28A0092B-C50C-407E-A947-70E740481C1C}">
                <a14:useLocalDpi xmlns:a14="http://schemas.microsoft.com/office/drawing/2010/main" val="0"/>
              </a:ext>
            </a:extLst>
          </a:blip>
          <a:srcRect t="26408"/>
          <a:stretch/>
        </p:blipFill>
        <p:spPr>
          <a:xfrm>
            <a:off x="1101628" y="461638"/>
            <a:ext cx="9846701" cy="5046955"/>
          </a:xfrm>
          <a:prstGeom prst="rect">
            <a:avLst/>
          </a:prstGeom>
        </p:spPr>
      </p:pic>
    </p:spTree>
    <p:extLst>
      <p:ext uri="{BB962C8B-B14F-4D97-AF65-F5344CB8AC3E}">
        <p14:creationId xmlns:p14="http://schemas.microsoft.com/office/powerpoint/2010/main" val="807569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A0A0F0-9CCF-4815-AC2F-69E7B1DD11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0566" y="1489501"/>
            <a:ext cx="9697803" cy="3381847"/>
          </a:xfrm>
          <a:prstGeom prst="rect">
            <a:avLst/>
          </a:prstGeom>
        </p:spPr>
      </p:pic>
    </p:spTree>
    <p:extLst>
      <p:ext uri="{BB962C8B-B14F-4D97-AF65-F5344CB8AC3E}">
        <p14:creationId xmlns:p14="http://schemas.microsoft.com/office/powerpoint/2010/main" val="1265347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68B6F-604D-4DA3-8F2F-8349BC613AF7}"/>
              </a:ext>
            </a:extLst>
          </p:cNvPr>
          <p:cNvSpPr>
            <a:spLocks noGrp="1"/>
          </p:cNvSpPr>
          <p:nvPr>
            <p:ph type="title"/>
          </p:nvPr>
        </p:nvSpPr>
        <p:spPr/>
        <p:txBody>
          <a:bodyPr/>
          <a:lstStyle/>
          <a:p>
            <a:r>
              <a:rPr lang="en-IN" dirty="0"/>
              <a:t>Insights and Conclusion</a:t>
            </a:r>
          </a:p>
        </p:txBody>
      </p:sp>
      <p:sp>
        <p:nvSpPr>
          <p:cNvPr id="3" name="Content Placeholder 2">
            <a:extLst>
              <a:ext uri="{FF2B5EF4-FFF2-40B4-BE49-F238E27FC236}">
                <a16:creationId xmlns:a16="http://schemas.microsoft.com/office/drawing/2014/main" id="{DC962173-1CF4-4CA7-9C08-B1942BCDFCBD}"/>
              </a:ext>
            </a:extLst>
          </p:cNvPr>
          <p:cNvSpPr>
            <a:spLocks noGrp="1"/>
          </p:cNvSpPr>
          <p:nvPr>
            <p:ph idx="1"/>
          </p:nvPr>
        </p:nvSpPr>
        <p:spPr/>
        <p:txBody>
          <a:bodyPr/>
          <a:lstStyle/>
          <a:p>
            <a:r>
              <a:rPr lang="en-IN" dirty="0"/>
              <a:t>Launch sites are close to coastlines</a:t>
            </a:r>
          </a:p>
          <a:p>
            <a:r>
              <a:rPr lang="en-IN" dirty="0"/>
              <a:t>Launch sites are a certain distance away from Cities</a:t>
            </a:r>
          </a:p>
          <a:p>
            <a:r>
              <a:rPr lang="en-IN" dirty="0"/>
              <a:t>Launch sites are not close to Railways and Highways</a:t>
            </a:r>
          </a:p>
          <a:p>
            <a:r>
              <a:rPr lang="en-IN" dirty="0"/>
              <a:t>KSC LC-39A had the most successful launches </a:t>
            </a:r>
          </a:p>
          <a:p>
            <a:r>
              <a:rPr lang="en-IN" dirty="0"/>
              <a:t>Success for Low weighted Payloads was higher than High weighted Payloads.</a:t>
            </a:r>
          </a:p>
          <a:p>
            <a:r>
              <a:rPr lang="en-IN" dirty="0"/>
              <a:t>With more time Space X will perfect their Launching as the success rate is directly proportional to time.</a:t>
            </a:r>
          </a:p>
          <a:p>
            <a:r>
              <a:rPr lang="en-IN" dirty="0"/>
              <a:t>GEO,HEO,SSO,ES-L1 had the best success rate.</a:t>
            </a:r>
          </a:p>
        </p:txBody>
      </p:sp>
    </p:spTree>
    <p:extLst>
      <p:ext uri="{BB962C8B-B14F-4D97-AF65-F5344CB8AC3E}">
        <p14:creationId xmlns:p14="http://schemas.microsoft.com/office/powerpoint/2010/main" val="37118298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47540-2B72-46AF-8E13-F6E66051A2C9}"/>
              </a:ext>
            </a:extLst>
          </p:cNvPr>
          <p:cNvSpPr>
            <a:spLocks noGrp="1"/>
          </p:cNvSpPr>
          <p:nvPr>
            <p:ph type="title"/>
          </p:nvPr>
        </p:nvSpPr>
        <p:spPr/>
        <p:txBody>
          <a:bodyPr/>
          <a:lstStyle/>
          <a:p>
            <a:r>
              <a:rPr lang="en-IN" dirty="0" err="1"/>
              <a:t>Github</a:t>
            </a:r>
            <a:r>
              <a:rPr lang="en-IN" dirty="0"/>
              <a:t> link</a:t>
            </a:r>
          </a:p>
        </p:txBody>
      </p:sp>
      <p:sp>
        <p:nvSpPr>
          <p:cNvPr id="3" name="Content Placeholder 2">
            <a:extLst>
              <a:ext uri="{FF2B5EF4-FFF2-40B4-BE49-F238E27FC236}">
                <a16:creationId xmlns:a16="http://schemas.microsoft.com/office/drawing/2014/main" id="{48B44305-21BA-45DD-B8D4-B3B2C9F18BBA}"/>
              </a:ext>
            </a:extLst>
          </p:cNvPr>
          <p:cNvSpPr>
            <a:spLocks noGrp="1"/>
          </p:cNvSpPr>
          <p:nvPr>
            <p:ph idx="1"/>
          </p:nvPr>
        </p:nvSpPr>
        <p:spPr/>
        <p:txBody>
          <a:bodyPr/>
          <a:lstStyle/>
          <a:p>
            <a:pPr marL="0" indent="0">
              <a:buNone/>
            </a:pPr>
            <a:r>
              <a:rPr lang="en-IN" dirty="0"/>
              <a:t>https://github.com/bvarsh/IBM-DS-Capstone-project</a:t>
            </a:r>
          </a:p>
        </p:txBody>
      </p:sp>
    </p:spTree>
    <p:extLst>
      <p:ext uri="{BB962C8B-B14F-4D97-AF65-F5344CB8AC3E}">
        <p14:creationId xmlns:p14="http://schemas.microsoft.com/office/powerpoint/2010/main" val="660408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EC74E-5B6E-484F-9E62-17EFF50BA084}"/>
              </a:ext>
            </a:extLst>
          </p:cNvPr>
          <p:cNvSpPr>
            <a:spLocks noGrp="1"/>
          </p:cNvSpPr>
          <p:nvPr>
            <p:ph type="title"/>
          </p:nvPr>
        </p:nvSpPr>
        <p:spPr/>
        <p:txBody>
          <a:bodyPr/>
          <a:lstStyle/>
          <a:p>
            <a:r>
              <a:rPr lang="en-IN" dirty="0"/>
              <a:t>Data Collection-Space X API</a:t>
            </a:r>
          </a:p>
        </p:txBody>
      </p:sp>
      <p:sp>
        <p:nvSpPr>
          <p:cNvPr id="3" name="Content Placeholder 2">
            <a:extLst>
              <a:ext uri="{FF2B5EF4-FFF2-40B4-BE49-F238E27FC236}">
                <a16:creationId xmlns:a16="http://schemas.microsoft.com/office/drawing/2014/main" id="{77A1C1C3-DA14-4C33-83E6-C28C07A13A44}"/>
              </a:ext>
            </a:extLst>
          </p:cNvPr>
          <p:cNvSpPr>
            <a:spLocks noGrp="1"/>
          </p:cNvSpPr>
          <p:nvPr>
            <p:ph idx="1"/>
          </p:nvPr>
        </p:nvSpPr>
        <p:spPr/>
        <p:txBody>
          <a:bodyPr>
            <a:normAutofit/>
          </a:bodyPr>
          <a:lstStyle/>
          <a:p>
            <a:pPr marL="0" indent="0" algn="l">
              <a:buNone/>
            </a:pPr>
            <a:r>
              <a:rPr lang="en-US" sz="3200" b="1" i="0" dirty="0">
                <a:solidFill>
                  <a:schemeClr val="accent1"/>
                </a:solidFill>
                <a:effectLst/>
                <a:latin typeface="inherit"/>
              </a:rPr>
              <a:t>Objectives</a:t>
            </a:r>
          </a:p>
          <a:p>
            <a:pPr algn="l"/>
            <a:r>
              <a:rPr lang="en-US" dirty="0">
                <a:solidFill>
                  <a:schemeClr val="accent1"/>
                </a:solidFill>
                <a:latin typeface="Helvetica Neue"/>
              </a:rPr>
              <a:t>M</a:t>
            </a:r>
            <a:r>
              <a:rPr lang="en-US" b="0" i="0" dirty="0">
                <a:solidFill>
                  <a:schemeClr val="accent1"/>
                </a:solidFill>
                <a:effectLst/>
                <a:latin typeface="Helvetica Neue"/>
              </a:rPr>
              <a:t>ake a get request to the SpaceX API and do some basic data wrangling and formatting.</a:t>
            </a:r>
          </a:p>
          <a:p>
            <a:pPr algn="l">
              <a:buFont typeface="Arial" panose="020B0604020202020204" pitchFamily="34" charset="0"/>
              <a:buChar char="•"/>
            </a:pPr>
            <a:r>
              <a:rPr lang="en-US" b="0" i="0" dirty="0">
                <a:solidFill>
                  <a:schemeClr val="accent1"/>
                </a:solidFill>
                <a:effectLst/>
                <a:latin typeface="Helvetica Neue"/>
              </a:rPr>
              <a:t>Request to the SpaceX API</a:t>
            </a:r>
          </a:p>
          <a:p>
            <a:pPr algn="l">
              <a:buFont typeface="Arial" panose="020B0604020202020204" pitchFamily="34" charset="0"/>
              <a:buChar char="•"/>
            </a:pPr>
            <a:r>
              <a:rPr lang="en-US" b="0" i="0" dirty="0">
                <a:solidFill>
                  <a:schemeClr val="accent1"/>
                </a:solidFill>
                <a:effectLst/>
                <a:latin typeface="Helvetica Neue"/>
              </a:rPr>
              <a:t>Clean the requested data</a:t>
            </a:r>
          </a:p>
        </p:txBody>
      </p:sp>
    </p:spTree>
    <p:extLst>
      <p:ext uri="{BB962C8B-B14F-4D97-AF65-F5344CB8AC3E}">
        <p14:creationId xmlns:p14="http://schemas.microsoft.com/office/powerpoint/2010/main" val="1964468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0F9EFDFF-7D13-4E28-9FFE-A98753C62B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2475" y="702261"/>
            <a:ext cx="10515600" cy="963581"/>
          </a:xfrm>
        </p:spPr>
      </p:pic>
      <p:pic>
        <p:nvPicPr>
          <p:cNvPr id="13" name="Picture 12">
            <a:extLst>
              <a:ext uri="{FF2B5EF4-FFF2-40B4-BE49-F238E27FC236}">
                <a16:creationId xmlns:a16="http://schemas.microsoft.com/office/drawing/2014/main" id="{4D4A62AF-1C21-4599-AA0C-B33012A34C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475" y="1979098"/>
            <a:ext cx="7530347" cy="2214102"/>
          </a:xfrm>
          <a:prstGeom prst="rect">
            <a:avLst/>
          </a:prstGeom>
        </p:spPr>
      </p:pic>
      <p:pic>
        <p:nvPicPr>
          <p:cNvPr id="17" name="Picture 16">
            <a:extLst>
              <a:ext uri="{FF2B5EF4-FFF2-40B4-BE49-F238E27FC236}">
                <a16:creationId xmlns:a16="http://schemas.microsoft.com/office/drawing/2014/main" id="{2803B1BC-858F-43F8-B616-193FF0644199}"/>
              </a:ext>
            </a:extLst>
          </p:cNvPr>
          <p:cNvPicPr>
            <a:picLocks noChangeAspect="1"/>
          </p:cNvPicPr>
          <p:nvPr/>
        </p:nvPicPr>
        <p:blipFill rotWithShape="1">
          <a:blip r:embed="rId4">
            <a:extLst>
              <a:ext uri="{28A0092B-C50C-407E-A947-70E740481C1C}">
                <a14:useLocalDpi xmlns:a14="http://schemas.microsoft.com/office/drawing/2010/main" val="0"/>
              </a:ext>
            </a:extLst>
          </a:blip>
          <a:srcRect r="18125"/>
          <a:stretch/>
        </p:blipFill>
        <p:spPr>
          <a:xfrm>
            <a:off x="752475" y="4702247"/>
            <a:ext cx="9982200" cy="1605892"/>
          </a:xfrm>
          <a:prstGeom prst="rect">
            <a:avLst/>
          </a:prstGeom>
        </p:spPr>
      </p:pic>
      <p:sp>
        <p:nvSpPr>
          <p:cNvPr id="18" name="TextBox 17">
            <a:extLst>
              <a:ext uri="{FF2B5EF4-FFF2-40B4-BE49-F238E27FC236}">
                <a16:creationId xmlns:a16="http://schemas.microsoft.com/office/drawing/2014/main" id="{F18EB462-5343-49A2-BFF8-E6AB738E0523}"/>
              </a:ext>
            </a:extLst>
          </p:cNvPr>
          <p:cNvSpPr txBox="1"/>
          <p:nvPr/>
        </p:nvSpPr>
        <p:spPr>
          <a:xfrm>
            <a:off x="685800" y="364554"/>
            <a:ext cx="10515600" cy="369332"/>
          </a:xfrm>
          <a:prstGeom prst="rect">
            <a:avLst/>
          </a:prstGeom>
          <a:noFill/>
        </p:spPr>
        <p:txBody>
          <a:bodyPr wrap="square" rtlCol="0">
            <a:spAutoFit/>
          </a:bodyPr>
          <a:lstStyle/>
          <a:p>
            <a:r>
              <a:rPr lang="en-IN" dirty="0">
                <a:solidFill>
                  <a:schemeClr val="accent1"/>
                </a:solidFill>
              </a:rPr>
              <a:t>1.Getting response from API</a:t>
            </a:r>
          </a:p>
        </p:txBody>
      </p:sp>
      <p:sp>
        <p:nvSpPr>
          <p:cNvPr id="19" name="TextBox 18">
            <a:extLst>
              <a:ext uri="{FF2B5EF4-FFF2-40B4-BE49-F238E27FC236}">
                <a16:creationId xmlns:a16="http://schemas.microsoft.com/office/drawing/2014/main" id="{1243BBA0-E6B6-4807-8DBD-FB74E6A88BEC}"/>
              </a:ext>
            </a:extLst>
          </p:cNvPr>
          <p:cNvSpPr txBox="1"/>
          <p:nvPr/>
        </p:nvSpPr>
        <p:spPr>
          <a:xfrm>
            <a:off x="685800" y="1673015"/>
            <a:ext cx="9982200" cy="369332"/>
          </a:xfrm>
          <a:prstGeom prst="rect">
            <a:avLst/>
          </a:prstGeom>
          <a:noFill/>
        </p:spPr>
        <p:txBody>
          <a:bodyPr wrap="square" rtlCol="0">
            <a:spAutoFit/>
          </a:bodyPr>
          <a:lstStyle/>
          <a:p>
            <a:r>
              <a:rPr lang="en-IN" dirty="0">
                <a:solidFill>
                  <a:schemeClr val="accent1"/>
                </a:solidFill>
              </a:rPr>
              <a:t>2.Converting response to a .json file and normalizing it</a:t>
            </a:r>
          </a:p>
        </p:txBody>
      </p:sp>
      <p:sp>
        <p:nvSpPr>
          <p:cNvPr id="20" name="TextBox 19">
            <a:extLst>
              <a:ext uri="{FF2B5EF4-FFF2-40B4-BE49-F238E27FC236}">
                <a16:creationId xmlns:a16="http://schemas.microsoft.com/office/drawing/2014/main" id="{79D12BF0-0F30-480B-B107-1EA42CE374A2}"/>
              </a:ext>
            </a:extLst>
          </p:cNvPr>
          <p:cNvSpPr txBox="1"/>
          <p:nvPr/>
        </p:nvSpPr>
        <p:spPr>
          <a:xfrm>
            <a:off x="685800" y="4329225"/>
            <a:ext cx="8648700" cy="369332"/>
          </a:xfrm>
          <a:prstGeom prst="rect">
            <a:avLst/>
          </a:prstGeom>
          <a:noFill/>
        </p:spPr>
        <p:txBody>
          <a:bodyPr wrap="square" rtlCol="0">
            <a:spAutoFit/>
          </a:bodyPr>
          <a:lstStyle/>
          <a:p>
            <a:r>
              <a:rPr lang="en-IN" dirty="0">
                <a:solidFill>
                  <a:schemeClr val="accent1"/>
                </a:solidFill>
              </a:rPr>
              <a:t>3.Applying functions to the normalized data.</a:t>
            </a:r>
          </a:p>
        </p:txBody>
      </p:sp>
    </p:spTree>
    <p:extLst>
      <p:ext uri="{BB962C8B-B14F-4D97-AF65-F5344CB8AC3E}">
        <p14:creationId xmlns:p14="http://schemas.microsoft.com/office/powerpoint/2010/main" val="1288944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4F76857-0712-4C74-9C85-8A4B536987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037072"/>
            <a:ext cx="10515600" cy="3563068"/>
          </a:xfrm>
        </p:spPr>
      </p:pic>
      <p:sp>
        <p:nvSpPr>
          <p:cNvPr id="6" name="TextBox 5">
            <a:extLst>
              <a:ext uri="{FF2B5EF4-FFF2-40B4-BE49-F238E27FC236}">
                <a16:creationId xmlns:a16="http://schemas.microsoft.com/office/drawing/2014/main" id="{8E201255-2D8C-4379-AA91-16731FBAF4EF}"/>
              </a:ext>
            </a:extLst>
          </p:cNvPr>
          <p:cNvSpPr txBox="1"/>
          <p:nvPr/>
        </p:nvSpPr>
        <p:spPr>
          <a:xfrm>
            <a:off x="838200" y="628650"/>
            <a:ext cx="9925050" cy="369332"/>
          </a:xfrm>
          <a:prstGeom prst="rect">
            <a:avLst/>
          </a:prstGeom>
          <a:noFill/>
        </p:spPr>
        <p:txBody>
          <a:bodyPr wrap="square" rtlCol="0">
            <a:spAutoFit/>
          </a:bodyPr>
          <a:lstStyle/>
          <a:p>
            <a:r>
              <a:rPr lang="en-IN" dirty="0">
                <a:solidFill>
                  <a:schemeClr val="accent1"/>
                </a:solidFill>
              </a:rPr>
              <a:t>4.Filteration of Data</a:t>
            </a:r>
          </a:p>
        </p:txBody>
      </p:sp>
      <p:sp>
        <p:nvSpPr>
          <p:cNvPr id="7" name="TextBox 6">
            <a:extLst>
              <a:ext uri="{FF2B5EF4-FFF2-40B4-BE49-F238E27FC236}">
                <a16:creationId xmlns:a16="http://schemas.microsoft.com/office/drawing/2014/main" id="{DC00BC64-6300-4871-91CB-BB8C1ABAA203}"/>
              </a:ext>
            </a:extLst>
          </p:cNvPr>
          <p:cNvSpPr txBox="1"/>
          <p:nvPr/>
        </p:nvSpPr>
        <p:spPr>
          <a:xfrm>
            <a:off x="771525" y="5174597"/>
            <a:ext cx="9572625" cy="646331"/>
          </a:xfrm>
          <a:prstGeom prst="rect">
            <a:avLst/>
          </a:prstGeom>
          <a:noFill/>
        </p:spPr>
        <p:txBody>
          <a:bodyPr wrap="square" rtlCol="0">
            <a:spAutoFit/>
          </a:bodyPr>
          <a:lstStyle/>
          <a:p>
            <a:r>
              <a:rPr lang="en-IN" dirty="0">
                <a:solidFill>
                  <a:schemeClr val="accent1"/>
                </a:solidFill>
              </a:rPr>
              <a:t>5.Conversion of Data Frame to a CSV</a:t>
            </a:r>
          </a:p>
          <a:p>
            <a:endParaRPr lang="en-IN" dirty="0">
              <a:solidFill>
                <a:schemeClr val="accent1"/>
              </a:solidFill>
            </a:endParaRPr>
          </a:p>
        </p:txBody>
      </p:sp>
      <p:sp>
        <p:nvSpPr>
          <p:cNvPr id="8" name="Rectangle 1">
            <a:extLst>
              <a:ext uri="{FF2B5EF4-FFF2-40B4-BE49-F238E27FC236}">
                <a16:creationId xmlns:a16="http://schemas.microsoft.com/office/drawing/2014/main" id="{B5FADD91-C65B-4F3C-A507-39C448E90D71}"/>
              </a:ext>
            </a:extLst>
          </p:cNvPr>
          <p:cNvSpPr>
            <a:spLocks noChangeArrowheads="1"/>
          </p:cNvSpPr>
          <p:nvPr/>
        </p:nvSpPr>
        <p:spPr bwMode="auto">
          <a:xfrm>
            <a:off x="771525" y="5592328"/>
            <a:ext cx="12192000" cy="45720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rPr>
              <a:t>data_falcon9</a:t>
            </a:r>
            <a:r>
              <a:rPr kumimoji="0" lang="en-US" altLang="en-US" sz="1800" b="0" i="0" u="none" strike="noStrike" cap="none" normalizeH="0" baseline="0" dirty="0">
                <a:ln>
                  <a:noFill/>
                </a:ln>
                <a:solidFill>
                  <a:srgbClr val="666666"/>
                </a:solidFill>
                <a:effectLst/>
                <a:latin typeface="Arial" panose="020B0604020202020204" pitchFamily="34" charset="0"/>
              </a:rPr>
              <a:t>.</a:t>
            </a:r>
            <a:r>
              <a:rPr kumimoji="0" lang="en-US" altLang="en-US" sz="1200" b="0" i="0" u="none" strike="noStrike" cap="none" normalizeH="0" baseline="0" dirty="0">
                <a:ln>
                  <a:noFill/>
                </a:ln>
                <a:solidFill>
                  <a:schemeClr val="tx1"/>
                </a:solidFill>
                <a:effectLst/>
                <a:latin typeface="Arial" panose="020B0604020202020204" pitchFamily="34" charset="0"/>
              </a:rPr>
              <a:t>to_csv</a:t>
            </a:r>
            <a:r>
              <a:rPr kumimoji="0" lang="en-US" altLang="en-US" sz="1000" b="0" i="0" u="none" strike="noStrike" cap="none" normalizeH="0" baseline="0" dirty="0">
                <a:ln>
                  <a:noFill/>
                </a:ln>
                <a:solidFill>
                  <a:srgbClr val="333333"/>
                </a:solidFill>
                <a:effectLst/>
                <a:latin typeface="Courier New" panose="02070309020205020404" pitchFamily="49" charset="0"/>
              </a:rPr>
              <a:t>(</a:t>
            </a:r>
            <a:r>
              <a:rPr kumimoji="0" lang="en-US" altLang="en-US" sz="1000" b="0" i="0" u="none" strike="noStrike" cap="none" normalizeH="0" baseline="0" dirty="0">
                <a:ln>
                  <a:noFill/>
                </a:ln>
                <a:solidFill>
                  <a:srgbClr val="BA2121"/>
                </a:solidFill>
                <a:effectLst/>
                <a:latin typeface="Courier New" panose="02070309020205020404" pitchFamily="49" charset="0"/>
              </a:rPr>
              <a:t>'dataset_part_1.csv'</a:t>
            </a:r>
            <a:r>
              <a:rPr kumimoji="0" lang="en-US" altLang="en-US" sz="1000" b="0" i="0" u="none" strike="noStrike" cap="none" normalizeH="0" baseline="0" dirty="0">
                <a:ln>
                  <a:noFill/>
                </a:ln>
                <a:solidFill>
                  <a:srgbClr val="333333"/>
                </a:solidFill>
                <a:effectLst/>
                <a:latin typeface="Courier New" panose="02070309020205020404" pitchFamily="49" charset="0"/>
              </a:rPr>
              <a:t>, </a:t>
            </a:r>
            <a:r>
              <a:rPr kumimoji="0" lang="en-US" altLang="en-US" sz="1200" b="0" i="0" u="none" strike="noStrike" cap="none" normalizeH="0" baseline="0" dirty="0">
                <a:ln>
                  <a:noFill/>
                </a:ln>
                <a:solidFill>
                  <a:schemeClr val="tx1"/>
                </a:solidFill>
                <a:effectLst/>
                <a:latin typeface="Arial" panose="020B0604020202020204" pitchFamily="34" charset="0"/>
              </a:rPr>
              <a:t>index</a:t>
            </a:r>
            <a:r>
              <a:rPr kumimoji="0" lang="en-US" altLang="en-US" sz="1800" b="0" i="0" u="none" strike="noStrike" cap="none" normalizeH="0" baseline="0" dirty="0">
                <a:ln>
                  <a:noFill/>
                </a:ln>
                <a:solidFill>
                  <a:srgbClr val="666666"/>
                </a:solidFill>
                <a:effectLst/>
                <a:latin typeface="Arial" panose="020B0604020202020204" pitchFamily="34" charset="0"/>
              </a:rPr>
              <a:t>=</a:t>
            </a:r>
            <a:r>
              <a:rPr kumimoji="0" lang="en-US" altLang="en-US" sz="1000" b="1" i="0" u="none" strike="noStrike" cap="none" normalizeH="0" baseline="0" dirty="0">
                <a:ln>
                  <a:noFill/>
                </a:ln>
                <a:solidFill>
                  <a:srgbClr val="008000"/>
                </a:solidFill>
                <a:effectLst/>
                <a:latin typeface="Courier New" panose="02070309020205020404" pitchFamily="49" charset="0"/>
              </a:rPr>
              <a:t>False</a:t>
            </a:r>
            <a:r>
              <a:rPr kumimoji="0" lang="en-US" altLang="en-US" sz="1000" b="0" i="0" u="none" strike="noStrike" cap="none" normalizeH="0" baseline="0" dirty="0">
                <a:ln>
                  <a:noFill/>
                </a:ln>
                <a:solidFill>
                  <a:srgbClr val="333333"/>
                </a:solidFill>
                <a:effectLst/>
                <a:latin typeface="Courier New" panose="02070309020205020404" pitchFamily="49" charset="0"/>
              </a:rPr>
              <a:t>)</a:t>
            </a:r>
            <a:r>
              <a:rPr kumimoji="0" lang="en-US" altLang="en-US" sz="80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84728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8932F-E87D-46FB-A9F3-15E50334E797}"/>
              </a:ext>
            </a:extLst>
          </p:cNvPr>
          <p:cNvSpPr>
            <a:spLocks noGrp="1"/>
          </p:cNvSpPr>
          <p:nvPr>
            <p:ph type="title"/>
          </p:nvPr>
        </p:nvSpPr>
        <p:spPr/>
        <p:txBody>
          <a:bodyPr/>
          <a:lstStyle/>
          <a:p>
            <a:r>
              <a:rPr lang="en-IN" dirty="0"/>
              <a:t>Data Collection-Web Scraping</a:t>
            </a:r>
          </a:p>
        </p:txBody>
      </p:sp>
      <p:sp>
        <p:nvSpPr>
          <p:cNvPr id="10" name="TextBox 9">
            <a:extLst>
              <a:ext uri="{FF2B5EF4-FFF2-40B4-BE49-F238E27FC236}">
                <a16:creationId xmlns:a16="http://schemas.microsoft.com/office/drawing/2014/main" id="{73C52867-DD26-4EE7-9B1D-38C718232B0C}"/>
              </a:ext>
            </a:extLst>
          </p:cNvPr>
          <p:cNvSpPr txBox="1"/>
          <p:nvPr/>
        </p:nvSpPr>
        <p:spPr>
          <a:xfrm>
            <a:off x="838200" y="1690688"/>
            <a:ext cx="9829800" cy="1877437"/>
          </a:xfrm>
          <a:prstGeom prst="rect">
            <a:avLst/>
          </a:prstGeom>
          <a:noFill/>
        </p:spPr>
        <p:txBody>
          <a:bodyPr wrap="square" rtlCol="0">
            <a:spAutoFit/>
          </a:bodyPr>
          <a:lstStyle/>
          <a:p>
            <a:r>
              <a:rPr lang="en-IN" sz="3200" b="1" dirty="0">
                <a:solidFill>
                  <a:schemeClr val="accent1"/>
                </a:solidFill>
              </a:rPr>
              <a:t>Objectives</a:t>
            </a:r>
          </a:p>
          <a:p>
            <a:r>
              <a:rPr lang="en-IN" sz="2800" dirty="0">
                <a:solidFill>
                  <a:schemeClr val="accent1"/>
                </a:solidFill>
              </a:rPr>
              <a:t>Webscraping Falcon 9 launch records with BeautifulSoup:</a:t>
            </a:r>
          </a:p>
          <a:p>
            <a:pPr marL="285750" indent="-285750">
              <a:buFont typeface="Arial" panose="020B0604020202020204" pitchFamily="34" charset="0"/>
              <a:buChar char="•"/>
            </a:pPr>
            <a:r>
              <a:rPr lang="en-IN" sz="2800" dirty="0">
                <a:solidFill>
                  <a:schemeClr val="accent1"/>
                </a:solidFill>
              </a:rPr>
              <a:t>Extract Falcon 9 launch records HTML table from Wikipedia</a:t>
            </a:r>
          </a:p>
          <a:p>
            <a:pPr marL="285750" indent="-285750">
              <a:buFont typeface="Arial" panose="020B0604020202020204" pitchFamily="34" charset="0"/>
              <a:buChar char="•"/>
            </a:pPr>
            <a:r>
              <a:rPr lang="en-IN" sz="2800" dirty="0">
                <a:solidFill>
                  <a:schemeClr val="accent1"/>
                </a:solidFill>
              </a:rPr>
              <a:t>Parse the table and convert it into a Pandas dataframe</a:t>
            </a:r>
          </a:p>
        </p:txBody>
      </p:sp>
    </p:spTree>
    <p:extLst>
      <p:ext uri="{BB962C8B-B14F-4D97-AF65-F5344CB8AC3E}">
        <p14:creationId xmlns:p14="http://schemas.microsoft.com/office/powerpoint/2010/main" val="1743642972"/>
      </p:ext>
    </p:extLst>
  </p:cSld>
  <p:clrMapOvr>
    <a:masterClrMapping/>
  </p:clrMapOvr>
</p:sld>
</file>

<file path=ppt/theme/theme1.xml><?xml version="1.0" encoding="utf-8"?>
<a:theme xmlns:a="http://schemas.openxmlformats.org/drawingml/2006/main" name="SLIDE_TEMPLATE_skill_networ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IBM Plex Sans SemiBold"/>
        <a:ea typeface=""/>
        <a:cs typeface=""/>
      </a:majorFont>
      <a:minorFont>
        <a:latin typeface="IBM Plex Sans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BM final PPT template.pptx" id="{F28CB670-EDE3-4FD8-A231-7FA031A67C03}" vid="{06644C38-457B-4174-9AD6-1A9A0DF3941C}"/>
    </a:ext>
  </a:extLst>
</a:theme>
</file>

<file path=docProps/app.xml><?xml version="1.0" encoding="utf-8"?>
<Properties xmlns="http://schemas.openxmlformats.org/officeDocument/2006/extended-properties" xmlns:vt="http://schemas.openxmlformats.org/officeDocument/2006/docPropsVTypes">
  <Template>capstone-story-template</Template>
  <TotalTime>675</TotalTime>
  <Words>2435</Words>
  <Application>Microsoft Office PowerPoint</Application>
  <PresentationFormat>Widescreen</PresentationFormat>
  <Paragraphs>206</Paragraphs>
  <Slides>58</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58</vt:i4>
      </vt:variant>
    </vt:vector>
  </HeadingPairs>
  <TitlesOfParts>
    <vt:vector size="72" baseType="lpstr">
      <vt:lpstr>-apple-system</vt:lpstr>
      <vt:lpstr>Arial</vt:lpstr>
      <vt:lpstr>Courier New</vt:lpstr>
      <vt:lpstr>HCo Gotham SSm</vt:lpstr>
      <vt:lpstr>Helv</vt:lpstr>
      <vt:lpstr>Helvetica Neue</vt:lpstr>
      <vt:lpstr>IBM Plex Mono SemiBold</vt:lpstr>
      <vt:lpstr>IBM Plex Mono Text</vt:lpstr>
      <vt:lpstr>IBM Plex Sans SemiBold</vt:lpstr>
      <vt:lpstr>IBM Plex Sans Text</vt:lpstr>
      <vt:lpstr>ibm-plex-sans</vt:lpstr>
      <vt:lpstr>inherit</vt:lpstr>
      <vt:lpstr>OpenSans</vt:lpstr>
      <vt:lpstr>SLIDE_TEMPLATE_skill_network</vt:lpstr>
      <vt:lpstr>IBM Data Science Capstone Project</vt:lpstr>
      <vt:lpstr>Outline</vt:lpstr>
      <vt:lpstr>Executive Summary</vt:lpstr>
      <vt:lpstr>Introduction</vt:lpstr>
      <vt:lpstr>Methodology </vt:lpstr>
      <vt:lpstr>Data Collection-Space X API</vt:lpstr>
      <vt:lpstr>PowerPoint Presentation</vt:lpstr>
      <vt:lpstr>PowerPoint Presentation</vt:lpstr>
      <vt:lpstr>Data Collection-Web Scraping</vt:lpstr>
      <vt:lpstr>PowerPoint Presentation</vt:lpstr>
      <vt:lpstr>5.Create a dataframe of launch_dict</vt:lpstr>
      <vt:lpstr>Data Wrangling</vt:lpstr>
      <vt:lpstr>Launching pads</vt:lpstr>
      <vt:lpstr>PowerPoint Presentation</vt:lpstr>
      <vt:lpstr>EDA-Exploratory Data Analysis</vt:lpstr>
      <vt:lpstr>PowerPoint Presentation</vt:lpstr>
      <vt:lpstr>EDA with SQL</vt:lpstr>
      <vt:lpstr>EDA with Visualization lab </vt:lpstr>
      <vt:lpstr>EDA with Folium</vt:lpstr>
      <vt:lpstr>EDA with Plotly Dash </vt:lpstr>
      <vt:lpstr>Predictive Analysis(Classification)</vt:lpstr>
      <vt:lpstr>Building a Machine Learning pipeline</vt:lpstr>
      <vt:lpstr>EDA with visualization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EDA with SQL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EDA with Folium</vt:lpstr>
      <vt:lpstr>PowerPoint Presentation</vt:lpstr>
      <vt:lpstr>PowerPoint Presentation</vt:lpstr>
      <vt:lpstr>EDA With Dash Results</vt:lpstr>
      <vt:lpstr>Task 2 </vt:lpstr>
      <vt:lpstr>Task 3 and 4</vt:lpstr>
      <vt:lpstr>Predictive Analysis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Insights and Conclusion</vt:lpstr>
      <vt:lpstr>Github link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Srinivasan Kamal</dc:creator>
  <cp:lastModifiedBy>Srinivasan Kamal</cp:lastModifiedBy>
  <cp:revision>20</cp:revision>
  <dcterms:created xsi:type="dcterms:W3CDTF">2021-10-20T07:12:48Z</dcterms:created>
  <dcterms:modified xsi:type="dcterms:W3CDTF">2021-10-20T18:33:02Z</dcterms:modified>
</cp:coreProperties>
</file>